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7" r:id="rId2"/>
  </p:sldMasterIdLst>
  <p:notesMasterIdLst>
    <p:notesMasterId r:id="rId24"/>
  </p:notesMasterIdLst>
  <p:sldIdLst>
    <p:sldId id="256" r:id="rId3"/>
    <p:sldId id="306" r:id="rId4"/>
    <p:sldId id="257" r:id="rId5"/>
    <p:sldId id="258" r:id="rId6"/>
    <p:sldId id="259" r:id="rId7"/>
    <p:sldId id="284" r:id="rId8"/>
    <p:sldId id="260" r:id="rId9"/>
    <p:sldId id="305" r:id="rId10"/>
    <p:sldId id="307" r:id="rId11"/>
    <p:sldId id="308" r:id="rId12"/>
    <p:sldId id="309" r:id="rId13"/>
    <p:sldId id="302" r:id="rId14"/>
    <p:sldId id="282" r:id="rId15"/>
    <p:sldId id="262" r:id="rId16"/>
    <p:sldId id="266" r:id="rId17"/>
    <p:sldId id="311" r:id="rId18"/>
    <p:sldId id="295" r:id="rId19"/>
    <p:sldId id="270" r:id="rId20"/>
    <p:sldId id="297" r:id="rId21"/>
    <p:sldId id="268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8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16E8E-AACD-4294-80A0-519E1D7DACA1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E217-AC70-4B93-BB3C-507E93B79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2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Допущенная в работе небрежность может не только исказить результаты выполненных анализов, но и явиться причиной возникновения несчастных случаев и травм (ожогов, отравлений, заражений и др.). Поэтому овладение элементами техники лабораторных работ представляет собой задачу первостепенной важности.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E217-AC70-4B93-BB3C-507E93B793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Персонал лаборатории должен быть обеспечен санитарно — гигиенической одеждой и другими средствами индивидуальной защиты: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халат хлопчатобумажный; фартук прорезиненный с нагрудником; перчатки резиновые; нарукавники непромокаемые; очки защитные;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мойке посуды дополнительно: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галоши резиновые; при работе в биохимических лабораториях дополнительно: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респиратор (противогаз).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Смена санитарно — гигиенической одежды - должна проводиться не реже двух раз в неделю, полотенец — ежедневно. Вместо полотенец могут использоваться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электрополотенца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сушки рук, установленные рядом с умывальниками. Стирка одежды на дому запрещается.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E217-AC70-4B93-BB3C-507E93B793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Лаборатория должна быть укомплектована аптечкой первой медицинской помощи, содержащей в обязательном порядке: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стерильные ватные тампоны;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спирт 70 %;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раствор нитрата серебра 1%;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раствор протаргола 1%;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перманганат калия для растворов;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раствор йода спиртовой 1%;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лейкопластырь. О каждом несчастном случае, произошедшем на производстве, пострадавший или очевидец несчастного случая извещает непосредственного руководителя работ, который обязан организовать первую помощь пострадавшему и, при необходимости, доставку его в лечебное учреждение, сообщить главному врачу, инженеру по охране труда и в профсоюзный комитет о произошедшем несчастном случае. Руководитель работ должен принять неотложные меры по предотвращению развития аварийной ситуации и воздействия травмирующего фактора на других работников, а также сохранить до начала расследования несчастного случая обстановку на рабочем месте и состояние оборудования такими, какими они были в момент происшествия, если это не угрожает жизни и здоровью окружающих работников.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E217-AC70-4B93-BB3C-507E93B793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Лаборатория должна быть укомплектована аптечкой первой медицинской помощи, содержащей в обязательном порядке: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стерильные ватные тампоны;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спирт 70 %;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раствор нитрата серебра 1%;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раствор протаргола 1%;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перманганат калия для растворов;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раствор йода спиртовой 1%;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лейкопластырь. О каждом несчастном случае, произошедшем на производстве, пострадавший или очевидец несчастного случая извещает непосредственного руководителя работ, который обязан организовать первую помощь пострадавшему и, при необходимости, доставку его в лечебное учреждение, сообщить главному врачу, инженеру по охране труда и в профсоюзный комитет о произошедшем несчастном случае. Руководитель работ должен принять неотложные меры по предотвращению развития аварийной ситуации и воздействия травмирующего фактора на других работников, а также сохранить до начала расследования несчастного случая обстановку на рабочем месте и состояние оборудования такими, какими они были в момент происшествия, если это не угрожает жизни и здоровью окружающих работников.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E217-AC70-4B93-BB3C-507E93B793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Вентиляция в лаборатории должна включаться за 30 минут до начала работы;</a:t>
            </a:r>
          </a:p>
          <a:p>
            <a:r>
              <a:rPr lang="ru-RU" sz="1200" dirty="0" smtClean="0"/>
              <a:t>Перед началом работы персонал лаборатории должен надеть санитарно-гигиеническую одежду, приготовить средства индивидуальной защиты;</a:t>
            </a:r>
          </a:p>
          <a:p>
            <a:r>
              <a:rPr lang="ru-RU" sz="1200" dirty="0" smtClean="0"/>
              <a:t>Перед началом работы персонал должен визуально проверить исправность работы электрооборудования, местного освещения, газовой горелки, вытяжного шкафа, средств малой механизации, других приспособлений, посуды, вспомогательных материалов и иных предметов оснащения рабочего места, уточнить наличие и достаточность реактивов.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E217-AC70-4B93-BB3C-507E93B793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Створки (дверцы) вытяжного шкафа во время работы следует держать максимально закрытыми (опущенными с небольшим зазором внизу для тяги). Открывать их можно только на время обслуживания приборов и установок. Приподнятые створки должны прочно укрепляться приспособлениями, исключающими неожиданное падение этих створок. Газовые и водяные краны вытяжных шкафов должны быть расположены у передних бортов (краев) и установлены с учетом невозможности случайного открытия крана.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вводе центральной газовой сети в лабораторию должен быть установлен общий газовый кран, который закрывают в конце рабочего дня. Газовые горелки на рабочих столах и вытяжных шкафах должны иметь краны. Газовые горелки должны содержаться в чистоте и порядке, для чего их периодически следует разбирать и прочищать. При временном перерыве в подаче газа необходимо перекрыть газовые краны у всех приборов.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E217-AC70-4B93-BB3C-507E93B7932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Плохая материально-техническая база лабораторий: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изношенность оборудования составляет от 70 до 100%, в т. ч. автоклавы, термостаты, холодильники, связанные с выделением, хранением,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убивкой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патогенных культур;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отсутствует вентиляция с фильтрами тонкой очистки;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микробиологические лаборатории неудовлетворительно обеспечены оборудованием, обеспечивающим микробиологическую безопасность (ламинарные боксы, бактерицидные облучатели, отдельные автоклавы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убивки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лабораториях в основном применяются только трудоемкие рутинные методы микробиологических исследований, выделение «чистых культур», что наиболее опасно. Использование диагностических идентификационных тест-систем, высокотехнологических анализаторов, ПЦР исследований в лабораториях крайне ограничено;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лабораториях выявляются нарушения противоэпидемического режима, обеспечивающего микробиологическую безопасность;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E217-AC70-4B93-BB3C-507E93B7932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3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788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0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48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6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0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5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94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82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5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51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1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5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73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22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61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6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697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89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12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74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91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51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6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6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5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8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3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1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587680" cy="2448272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3592" y="2231811"/>
            <a:ext cx="83300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Правила охраны </a:t>
            </a:r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труда </a:t>
            </a:r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 техники </a:t>
            </a:r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безопасности </a:t>
            </a:r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клинико-диагностической </a:t>
            </a:r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лаборатории</a:t>
            </a:r>
          </a:p>
          <a:p>
            <a:pPr algn="ctr"/>
            <a:endParaRPr lang="ru-RU" sz="1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Утверждены приказом главного врача ГБУ </a:t>
            </a:r>
            <a:r>
              <a:rPr lang="ru-RU" sz="1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 «Детская городская поликлиника Железнодорожного района</a:t>
            </a:r>
            <a:r>
              <a:rPr lang="ru-RU" sz="1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  </a:t>
            </a:r>
            <a:r>
              <a:rPr lang="ru-RU" sz="1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 городе </a:t>
            </a:r>
            <a:r>
              <a:rPr lang="ru-RU" sz="1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Ростове-на-Дону                                     от 09.01.2023 года № 14</a:t>
            </a:r>
            <a:endParaRPr lang="ru-RU" sz="1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44374"/>
            <a:ext cx="6912768" cy="86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БУДЖЕТНОЕ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«Детская городская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поликлиника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Железнодорожного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городе Ростове-на-Дону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10" y="120250"/>
            <a:ext cx="674204" cy="64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307" y="2369558"/>
            <a:ext cx="2533150" cy="15023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55273"/>
            <a:ext cx="9108503" cy="947192"/>
          </a:xfrm>
        </p:spPr>
        <p:txBody>
          <a:bodyPr>
            <a:noAutofit/>
          </a:bodyPr>
          <a:lstStyle/>
          <a:p>
            <a:r>
              <a:rPr lang="ru-RU" sz="2900" b="1" dirty="0"/>
              <a:t>Требования к рабочему месту и </a:t>
            </a:r>
            <a:br>
              <a:rPr lang="ru-RU" sz="2900" b="1" dirty="0"/>
            </a:br>
            <a:r>
              <a:rPr lang="ru-RU" sz="2900" b="1" dirty="0"/>
              <a:t>рабочему процессу в КДЛ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194" y="764704"/>
            <a:ext cx="8997806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5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 эксплуатации центрифуг </a:t>
            </a:r>
            <a:r>
              <a:rPr lang="ru-RU" sz="5600" dirty="0"/>
              <a:t>необходимо соблюдать следующие требования: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а</a:t>
            </a:r>
            <a:r>
              <a:rPr lang="ru-RU" sz="5600" dirty="0"/>
              <a:t>) при загрузке центрифуг стаканами или пробирками соблюдать правила попарного уравновешивания;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б) перед включением центрифуг в электрическую сеть необходимо проверить прочность крепления крышки к корпусу;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в) включать центрифугу в электрическую сеть следует плавно при помощи реостата, после отключения необходимо дать возможность ротору остановиться, тормозить ротор </a:t>
            </a:r>
            <a:endParaRPr lang="ru-RU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рукой </a:t>
            </a:r>
            <a:r>
              <a:rPr lang="ru-RU" sz="5600" dirty="0"/>
              <a:t>запрещается</a:t>
            </a:r>
            <a:r>
              <a:rPr lang="ru-RU" sz="5600" dirty="0" smtClean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Запрещается:</a:t>
            </a:r>
            <a:r>
              <a:rPr lang="ru-RU" sz="5600" dirty="0" smtClean="0"/>
              <a:t> включать </a:t>
            </a:r>
            <a:r>
              <a:rPr lang="ru-RU" sz="5600" dirty="0"/>
              <a:t>центрифугу без ротора, работать без крышки и с </a:t>
            </a:r>
            <a:endParaRPr lang="ru-RU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открытой крышкой </a:t>
            </a:r>
            <a:r>
              <a:rPr lang="ru-RU" sz="5600" dirty="0"/>
              <a:t>центрифуги, ротор и крышка должны быть тщательно </a:t>
            </a:r>
            <a:endParaRPr lang="ru-RU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err="1" smtClean="0"/>
              <a:t>закреплены,открывать</a:t>
            </a:r>
            <a:r>
              <a:rPr lang="ru-RU" sz="5600" dirty="0" smtClean="0"/>
              <a:t> </a:t>
            </a:r>
            <a:r>
              <a:rPr lang="ru-RU" sz="5600" dirty="0"/>
              <a:t>крышку ротора до полной остановки центрифуги</a:t>
            </a:r>
            <a:r>
              <a:rPr lang="ru-RU" sz="5600" dirty="0" smtClean="0"/>
              <a:t>,</a:t>
            </a:r>
            <a:r>
              <a:rPr lang="ru-RU" sz="5600" dirty="0"/>
              <a:t> </a:t>
            </a:r>
            <a:endParaRPr lang="ru-RU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Несимметрично загружать </a:t>
            </a:r>
            <a:r>
              <a:rPr lang="ru-RU" sz="5600" dirty="0"/>
              <a:t>ротор</a:t>
            </a:r>
            <a:r>
              <a:rPr lang="ru-RU" sz="5600" dirty="0" smtClean="0"/>
              <a:t>, работать </a:t>
            </a:r>
            <a:r>
              <a:rPr lang="ru-RU" sz="5600" dirty="0"/>
              <a:t>со стеклянными пробирками </a:t>
            </a:r>
            <a:r>
              <a:rPr lang="ru-RU" sz="5600" dirty="0" smtClean="0"/>
              <a:t>на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 </a:t>
            </a:r>
            <a:r>
              <a:rPr lang="ru-RU" sz="5600" dirty="0"/>
              <a:t>частоте вращения ротора свыше </a:t>
            </a:r>
            <a:r>
              <a:rPr lang="ru-RU" sz="5600" dirty="0" err="1"/>
              <a:t>свыше</a:t>
            </a:r>
            <a:r>
              <a:rPr lang="ru-RU" sz="5600" dirty="0"/>
              <a:t> </a:t>
            </a:r>
            <a:r>
              <a:rPr lang="ru-RU" sz="5600" dirty="0" smtClean="0"/>
              <a:t>2000 </a:t>
            </a:r>
            <a:r>
              <a:rPr lang="ru-RU" sz="5600" dirty="0"/>
              <a:t>об./</a:t>
            </a:r>
            <a:r>
              <a:rPr lang="ru-RU" sz="5600" dirty="0" smtClean="0"/>
              <a:t>мин, применять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 </a:t>
            </a:r>
            <a:r>
              <a:rPr lang="ru-RU" sz="5600" dirty="0" err="1" smtClean="0"/>
              <a:t>центрифугат</a:t>
            </a:r>
            <a:r>
              <a:rPr lang="ru-RU" sz="5600" dirty="0" smtClean="0"/>
              <a:t>  </a:t>
            </a:r>
            <a:r>
              <a:rPr lang="ru-RU" sz="5600" dirty="0"/>
              <a:t>с плотностью большей, чем указано в паспорте</a:t>
            </a:r>
            <a:r>
              <a:rPr lang="ru-RU" sz="5600" dirty="0" smtClean="0"/>
              <a:t>,</a:t>
            </a:r>
            <a:r>
              <a:rPr lang="ru-RU" sz="5600" dirty="0"/>
              <a:t> применять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самодельные </a:t>
            </a:r>
            <a:r>
              <a:rPr lang="ru-RU" sz="5600" dirty="0"/>
              <a:t>плавкие вставки, приспособления, нестандартные </a:t>
            </a:r>
            <a:r>
              <a:rPr lang="ru-RU" sz="5600" dirty="0" smtClean="0"/>
              <a:t>пробирки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/>
          </a:p>
          <a:p>
            <a:r>
              <a:rPr lang="ru-RU" sz="5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 </a:t>
            </a:r>
            <a:r>
              <a:rPr lang="ru-RU" sz="5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эксплуатации воздушных или жидкостных термостатов </a:t>
            </a:r>
            <a:r>
              <a:rPr lang="ru-RU" sz="5600" dirty="0"/>
              <a:t>запрещается ставить в </a:t>
            </a:r>
            <a:r>
              <a:rPr lang="ru-RU" sz="5600" dirty="0" smtClean="0"/>
              <a:t>них легковоспламеняющиеся </a:t>
            </a:r>
            <a:r>
              <a:rPr lang="ru-RU" sz="5600" dirty="0"/>
              <a:t>вещества. Очистку и дезинфекцию термостата следует проводить только после отключения его от электросети.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 эксплуатации рефрижераторов (холодильников) </a:t>
            </a:r>
            <a:r>
              <a:rPr lang="ru-RU" sz="5600" dirty="0"/>
              <a:t>не допускается </a:t>
            </a:r>
            <a:endParaRPr lang="ru-RU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закрывать </a:t>
            </a:r>
            <a:r>
              <a:rPr lang="ru-RU" sz="5600" dirty="0"/>
              <a:t>вентиляционные отверстия и затруднять охлаждение </a:t>
            </a:r>
            <a:endParaRPr lang="ru-RU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конденсаторного блока</a:t>
            </a:r>
            <a:r>
              <a:rPr lang="ru-RU" sz="5600" dirty="0"/>
              <a:t>. Перестановка и перемещение </a:t>
            </a:r>
            <a:r>
              <a:rPr lang="ru-RU" sz="5600" dirty="0" smtClean="0"/>
              <a:t>холодильников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 </a:t>
            </a:r>
            <a:r>
              <a:rPr lang="ru-RU" sz="5600" dirty="0"/>
              <a:t>должны проводиться при участии </a:t>
            </a:r>
            <a:r>
              <a:rPr lang="ru-RU" sz="5600" dirty="0" smtClean="0"/>
              <a:t>специалиста </a:t>
            </a:r>
            <a:r>
              <a:rPr lang="ru-RU" sz="5600" dirty="0"/>
              <a:t>лаборатории.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Лабораторные столы </a:t>
            </a:r>
            <a:r>
              <a:rPr lang="ru-RU" sz="5600" dirty="0"/>
              <a:t>для микроскопических и других точных </a:t>
            </a:r>
            <a:endParaRPr lang="ru-RU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исследований должны </a:t>
            </a:r>
            <a:r>
              <a:rPr lang="ru-RU" sz="5600" dirty="0"/>
              <a:t>располагаться у окон.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8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06" y="4833121"/>
            <a:ext cx="2841629" cy="19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3429000"/>
            <a:ext cx="2229694" cy="1801262"/>
          </a:xfrm>
          <a:prstGeom prst="rect">
            <a:avLst/>
          </a:prstGeom>
        </p:spPr>
      </p:pic>
      <p:pic>
        <p:nvPicPr>
          <p:cNvPr id="1026" name="Picture 2" descr="https://d2gg9evh47fn9z.cloudfront.net/800px_COLOURBOX17814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1"/>
            <a:ext cx="2394722" cy="23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064896" cy="864096"/>
          </a:xfrm>
        </p:spPr>
        <p:txBody>
          <a:bodyPr>
            <a:noAutofit/>
          </a:bodyPr>
          <a:lstStyle/>
          <a:p>
            <a:r>
              <a:rPr lang="ru-RU" sz="2900" b="1" dirty="0"/>
              <a:t>Требования к рабочему месту и </a:t>
            </a:r>
            <a:br>
              <a:rPr lang="ru-RU" sz="2900" b="1" dirty="0"/>
            </a:br>
            <a:r>
              <a:rPr lang="ru-RU" sz="2900" b="1" dirty="0"/>
              <a:t>рабочему процессу в КДЛ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35" y="1023981"/>
            <a:ext cx="7632848" cy="54726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Для предотвращения переутомления и вредного воздействия на органы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зрения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при работе с микроскопом и пользовании другими оптическими приборами необходимо 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обеспечить </a:t>
            </a:r>
            <a:r>
              <a:rPr lang="ru-RU" dirty="0"/>
              <a:t>освещение поля зрения, предусмотренное для данного микроскопа 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или прибора</a:t>
            </a:r>
            <a:r>
              <a:rPr lang="ru-RU" dirty="0"/>
              <a:t>. При работе не следует закрывать неработающий глаз, работать 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необходимо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попеременно </a:t>
            </a:r>
            <a:r>
              <a:rPr lang="ru-RU" dirty="0"/>
              <a:t>то одним, то другим глазом. Следует делать </a:t>
            </a:r>
            <a:r>
              <a:rPr lang="ru-RU" dirty="0" smtClean="0"/>
              <a:t>регламентированные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>перерывы </a:t>
            </a:r>
            <a:r>
              <a:rPr lang="ru-RU" dirty="0" smtClean="0"/>
              <a:t>в </a:t>
            </a:r>
            <a:r>
              <a:rPr lang="ru-RU" dirty="0"/>
              <a:t>работе продолжительностью 7% и более рабочего времени. 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Работа </a:t>
            </a:r>
            <a:r>
              <a:rPr lang="ru-RU" dirty="0"/>
              <a:t>с оптическими </a:t>
            </a:r>
            <a:r>
              <a:rPr lang="ru-RU" dirty="0" smtClean="0"/>
              <a:t>приборами </a:t>
            </a:r>
            <a:r>
              <a:rPr lang="ru-RU" dirty="0"/>
              <a:t>(в том числе микроскопы, лупы</a:t>
            </a:r>
            <a:r>
              <a:rPr lang="ru-RU" dirty="0" smtClean="0"/>
              <a:t>)  должна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>занимать не более 50% рабочего времени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 помещении лаборатории запрещается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 работе в вытяжном шкафу держать голову под тягой, пробовать на вкус 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и вдыхать  </a:t>
            </a:r>
            <a:r>
              <a:rPr lang="ru-RU" dirty="0"/>
              <a:t>неизвестные вещества, наклонять голову над сосудом, в котором 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кипит </a:t>
            </a:r>
            <a:r>
              <a:rPr lang="ru-RU" dirty="0"/>
              <a:t>какая-либо жидкость;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>хранить на рабочих столах и стеллажах запасы токсических, огне- и </a:t>
            </a:r>
            <a:r>
              <a:rPr lang="ru-RU" dirty="0" smtClean="0"/>
              <a:t>взрывоопасных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веществ,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>хранить и применять реактивы без этикеток, а также какие-либо вещества неизвестного 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происхождения</a:t>
            </a:r>
            <a:r>
              <a:rPr lang="ru-RU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выполнять </a:t>
            </a:r>
            <a:r>
              <a:rPr lang="ru-RU" dirty="0"/>
              <a:t>работы, не связанные с заданием и не предусмотренные методиками проведения </a:t>
            </a:r>
            <a:r>
              <a:rPr lang="ru-RU" dirty="0" smtClean="0"/>
              <a:t>исследований.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Во время работы необходимо соблюдать 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требования асептики и антисептики</a:t>
            </a:r>
            <a:r>
              <a:rPr lang="ru-RU" dirty="0"/>
              <a:t>, правила личной гигиены. Перед и после каждого контакта с материалом необходимо мыть руки с последующей их обработкой одним из бактерицидных препаратов.</a:t>
            </a:r>
          </a:p>
          <a:p>
            <a:r>
              <a:rPr lang="ru-RU" dirty="0" smtClean="0"/>
              <a:t>Дезинфицировать </a:t>
            </a:r>
            <a:r>
              <a:rPr lang="ru-RU" dirty="0"/>
              <a:t>и мыть руки с мылом необходимо всякий раз при выходе из помещений, перед едой и после работы (использовать дезинфицирующие растворы и кожные антисептики, разрешенные к применению).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9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6" y="0"/>
            <a:ext cx="7418785" cy="5486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Организация рабочего места: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28" y="539146"/>
            <a:ext cx="8220879" cy="62022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внутренней отделки помещений, воздуховодов, вентиляционных систем и фильтров используются материалы в соответствии с их функциональным назначением и разрешенные для применения в лечебных учреждениях в установленном порядке</a:t>
            </a:r>
          </a:p>
          <a:p>
            <a:r>
              <a:rPr lang="ru-RU" dirty="0" smtClean="0"/>
              <a:t>Поверхность стен, полов и потолков помещений должна быть гладкой, легкодоступной для влажной уборки и устойчивой при использовании моющих и дезинфицирующих средств</a:t>
            </a:r>
          </a:p>
          <a:p>
            <a:r>
              <a:rPr lang="ru-RU" dirty="0" smtClean="0"/>
              <a:t>Помещения лечебных учреждений должны иметь естественное освещение</a:t>
            </a:r>
          </a:p>
          <a:p>
            <a:r>
              <a:rPr lang="ru-RU" dirty="0" smtClean="0"/>
              <a:t>Светильники общего освещения помещений, размещаемые на потолках, должны быть со сплошными (закрытыми) </a:t>
            </a:r>
            <a:r>
              <a:rPr lang="ru-RU" dirty="0" err="1" smtClean="0"/>
              <a:t>рассеивателями</a:t>
            </a:r>
            <a:endParaRPr lang="ru-RU" dirty="0" smtClean="0"/>
          </a:p>
          <a:p>
            <a:r>
              <a:rPr lang="ru-RU" dirty="0" smtClean="0"/>
              <a:t> Лаборатория должна быть оснащена современной лабораторной мебелью, вытяжными шкафами. Для реактивов выделяют отдельные полки и шкафы</a:t>
            </a:r>
          </a:p>
          <a:p>
            <a:r>
              <a:rPr lang="ru-RU" dirty="0" smtClean="0"/>
              <a:t>Поверхность производственных столов для работы с биологическим материалом должна быть из водонепроницаемого, </a:t>
            </a:r>
            <a:r>
              <a:rPr lang="ru-RU" dirty="0" err="1" smtClean="0"/>
              <a:t>кислото-щёлочеустойчивого</a:t>
            </a:r>
            <a:r>
              <a:rPr lang="ru-RU" dirty="0" smtClean="0"/>
              <a:t> и индифферентного к действию </a:t>
            </a:r>
            <a:r>
              <a:rPr lang="ru-RU" dirty="0" err="1" smtClean="0"/>
              <a:t>дезинфектантов</a:t>
            </a:r>
            <a:r>
              <a:rPr lang="ru-RU" dirty="0" smtClean="0"/>
              <a:t> материала. </a:t>
            </a:r>
          </a:p>
          <a:p>
            <a:r>
              <a:rPr lang="ru-RU" dirty="0" smtClean="0"/>
              <a:t>Кроме рабочих столов, в лабораториях должны быть письменные столы</a:t>
            </a:r>
          </a:p>
          <a:p>
            <a:r>
              <a:rPr lang="ru-RU" dirty="0" smtClean="0"/>
              <a:t>Места </a:t>
            </a:r>
            <a:r>
              <a:rPr lang="ru-RU" dirty="0"/>
              <a:t>хранения опасных жидкостей, в том числе кислот и щелочей, </a:t>
            </a:r>
          </a:p>
          <a:p>
            <a:r>
              <a:rPr lang="ru-RU" dirty="0"/>
              <a:t>должны находиться ниже уровня глаз. Большие контейнеры следует хранить ближе к уровню пола, но на такой высоте, чтобы с ними было безопасно и эргономично обращаться.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898192" cy="939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92D050"/>
                </a:solidFill>
              </a:rPr>
              <a:t>Требования безопасности до начала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Перед началом работы персонал лаборатории должен надеть спецодежду, </a:t>
            </a:r>
            <a:r>
              <a:rPr lang="ru-RU" sz="2400" dirty="0" err="1" smtClean="0"/>
              <a:t>спецобувь</a:t>
            </a:r>
            <a:r>
              <a:rPr lang="ru-RU" sz="2400" dirty="0" smtClean="0"/>
              <a:t>, подготовить средства индивидуальной защиты: респираторы, очки, резиновые и трикотажные перчатки, фартуки.</a:t>
            </a:r>
          </a:p>
          <a:p>
            <a:r>
              <a:rPr lang="ru-RU" sz="2400" dirty="0" smtClean="0"/>
              <a:t>Персонал лаборатории обязан подготовить свое рабочее место к безопасной работе, привести его в надлежащее санитарное состояние, при необходимости подвергнуть влажной уборке.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623701"/>
            <a:ext cx="3357554" cy="2234299"/>
          </a:xfrm>
          <a:prstGeom prst="rect">
            <a:avLst/>
          </a:prstGeom>
        </p:spPr>
      </p:pic>
      <p:pic>
        <p:nvPicPr>
          <p:cNvPr id="5" name="Рисунок 4" descr="working-laboratory-27842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587873"/>
            <a:ext cx="3405190" cy="227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26184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Требования безопасности во время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12004"/>
            <a:ext cx="7498080" cy="5462606"/>
          </a:xfrm>
        </p:spPr>
        <p:txBody>
          <a:bodyPr/>
          <a:lstStyle/>
          <a:p>
            <a:r>
              <a:rPr lang="ru-RU" sz="2000" dirty="0" smtClean="0"/>
              <a:t>С целью предупреждения инфицирования медицинскому персоналу лаборатории следует избегать контакта кожи и слизистых оболочек с кровью и другими  биологическими материалами</a:t>
            </a:r>
            <a:endParaRPr lang="ru-RU" dirty="0" smtClean="0"/>
          </a:p>
          <a:p>
            <a:r>
              <a:rPr lang="ru-RU" sz="2000" dirty="0" smtClean="0"/>
              <a:t>При открывании пробирок с кровью или другими биологическими материалами следует не допускать разбрызгивания их содержимого. </a:t>
            </a:r>
          </a:p>
        </p:txBody>
      </p:sp>
      <p:pic>
        <p:nvPicPr>
          <p:cNvPr id="4" name="Рисунок 3" descr="mochevaya-komnata-laboratoriya-invi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573016"/>
            <a:ext cx="4045113" cy="303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3a38902d43b7b0a0f1be330ebb2f54c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8995" y="1109557"/>
            <a:ext cx="3157534" cy="26432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34"/>
            <a:ext cx="7848872" cy="1320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Требования безопасности при аварийных ситуациях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1388"/>
            <a:ext cx="4536504" cy="2193032"/>
          </a:xfrm>
        </p:spPr>
        <p:txBody>
          <a:bodyPr>
            <a:normAutofit/>
          </a:bodyPr>
          <a:lstStyle/>
          <a:p>
            <a:r>
              <a:rPr lang="ru-RU" dirty="0" smtClean="0"/>
              <a:t>В случае загрязнения кожных покровов кровью  их следует обработать тампоном, обильно смоченным 70-% спиртом, вымыть под проточной водой с мылом и вытереть индивидуальным тампоном.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422324"/>
            <a:ext cx="7243608" cy="321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9808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Состав аптечки первой помощи: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8994"/>
            <a:ext cx="7498080" cy="4962540"/>
          </a:xfrm>
        </p:spPr>
        <p:txBody>
          <a:bodyPr/>
          <a:lstStyle/>
          <a:p>
            <a:pPr lvl="0"/>
            <a:r>
              <a:rPr lang="ru-RU" dirty="0" smtClean="0"/>
              <a:t>стерильные ватные тампоны;</a:t>
            </a:r>
          </a:p>
          <a:p>
            <a:pPr lvl="0"/>
            <a:r>
              <a:rPr lang="ru-RU" dirty="0" smtClean="0"/>
              <a:t>спирт 70 %;</a:t>
            </a:r>
          </a:p>
          <a:p>
            <a:pPr lvl="0"/>
            <a:r>
              <a:rPr lang="ru-RU" dirty="0" smtClean="0"/>
              <a:t>раствор нитрата серебра 1%;</a:t>
            </a:r>
          </a:p>
          <a:p>
            <a:pPr lvl="0"/>
            <a:r>
              <a:rPr lang="ru-RU" dirty="0" smtClean="0"/>
              <a:t>раствор протаргола 1%; </a:t>
            </a:r>
          </a:p>
          <a:p>
            <a:pPr lvl="0"/>
            <a:r>
              <a:rPr lang="ru-RU" dirty="0" smtClean="0"/>
              <a:t>перманганат калия для растворов;</a:t>
            </a:r>
          </a:p>
          <a:p>
            <a:pPr lvl="0"/>
            <a:r>
              <a:rPr lang="ru-RU" dirty="0" smtClean="0"/>
              <a:t>раствор йода спиртовой 1%;</a:t>
            </a:r>
          </a:p>
          <a:p>
            <a:pPr lvl="0"/>
            <a:r>
              <a:rPr lang="ru-RU" dirty="0" smtClean="0"/>
              <a:t>лейкопластырь.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550" y="116632"/>
            <a:ext cx="7721809" cy="13208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2D050"/>
                </a:solidFill>
              </a:rPr>
              <a:t>Требования безопасности при аварийных ситуациях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67544" y="1473334"/>
            <a:ext cx="4049600" cy="5048272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При попадании крови на слизистые оболочки их немедленно обрабатывают струей воды, затем 1-% раствором борной кислоты или вводят несколько капель нитрата серебра. Нос обрабатывают 1-% раствором протаргола, рот и горло прополаскивают 70-% спиртом либо 1-% раствором борной кислоты, либо 0,05-% раствором перманганата калия.</a:t>
            </a:r>
          </a:p>
          <a:p>
            <a:endParaRPr lang="ru-RU" dirty="0"/>
          </a:p>
        </p:txBody>
      </p:sp>
      <p:pic>
        <p:nvPicPr>
          <p:cNvPr id="10" name="Содержимое 9" descr="analiz-krovi-laborant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492896"/>
            <a:ext cx="3786127" cy="23473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39" y="116632"/>
            <a:ext cx="8470371" cy="1320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Алгоритм поведения в случае аварийной ситуации при оказании помощи ВИЧ-инфицированным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844824"/>
            <a:ext cx="6347714" cy="388077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случае порезов и уколов немедленно снять перчатки, вымыть руки с мылом под проточной водой, обработать руки 70%-м спиртом, смазать ранку 5%-м спиртовым раствором йода;</a:t>
            </a:r>
          </a:p>
          <a:p>
            <a:r>
              <a:rPr lang="ru-RU" dirty="0" smtClean="0"/>
              <a:t>при попадании крови или других биологических жидкостей на кожные покровы это место обрабатывают 70%-м спиртом, обмывают водой с мылом и повторно обрабатывают 70%-м спиртом;</a:t>
            </a:r>
          </a:p>
          <a:p>
            <a:r>
              <a:rPr lang="ru-RU" dirty="0" smtClean="0"/>
              <a:t>при попадании крови и других биологических жидкостей пациента на слизистую глаз, носа и рта: ротовую полость промыть большим количеством воды и прополоскать 70% раствором этилового спирта, слизистую оболочку носа и глаза обильно промывают водой (не тереть);</a:t>
            </a:r>
          </a:p>
          <a:p>
            <a:r>
              <a:rPr lang="ru-RU" dirty="0" smtClean="0"/>
              <a:t>как можно быстрее начать прием </a:t>
            </a:r>
            <a:r>
              <a:rPr lang="ru-RU" dirty="0" err="1" smtClean="0"/>
              <a:t>антиретровирусных</a:t>
            </a:r>
            <a:r>
              <a:rPr lang="ru-RU" dirty="0" smtClean="0"/>
              <a:t> препаратов в целях </a:t>
            </a:r>
            <a:r>
              <a:rPr lang="ru-RU" dirty="0" err="1" smtClean="0"/>
              <a:t>постконтактной</a:t>
            </a:r>
            <a:r>
              <a:rPr lang="ru-RU" dirty="0" smtClean="0"/>
              <a:t> профилактики заражения ВИЧ.</a:t>
            </a:r>
          </a:p>
          <a:p>
            <a:r>
              <a:rPr lang="ru-RU" dirty="0" smtClean="0"/>
              <a:t>Оформление аварийной ситуации проводится в соответствии с установленными требованиями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92499-aptechka-profilaktiki-virusnogo-gepatita-i-vich-infek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509120"/>
            <a:ext cx="3221167" cy="21754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2537"/>
            <a:ext cx="8210873" cy="1320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Состав аптечки для экстренной профилактики </a:t>
            </a:r>
            <a:br>
              <a:rPr lang="ru-RU" sz="2400" dirty="0" smtClean="0">
                <a:solidFill>
                  <a:srgbClr val="92D050"/>
                </a:solidFill>
              </a:rPr>
            </a:br>
            <a:r>
              <a:rPr lang="ru-RU" sz="2400" dirty="0" smtClean="0">
                <a:solidFill>
                  <a:srgbClr val="92D050"/>
                </a:solidFill>
              </a:rPr>
              <a:t>парентеральных вирусных гепатитов и ВИЧ-инфекции </a:t>
            </a:r>
            <a:br>
              <a:rPr lang="ru-RU" sz="2400" dirty="0" smtClean="0">
                <a:solidFill>
                  <a:srgbClr val="92D050"/>
                </a:solidFill>
              </a:rPr>
            </a:br>
            <a:r>
              <a:rPr lang="ru-RU" sz="2400" dirty="0" smtClean="0">
                <a:solidFill>
                  <a:srgbClr val="92D050"/>
                </a:solidFill>
              </a:rPr>
              <a:t>(Аптечка «</a:t>
            </a:r>
            <a:r>
              <a:rPr lang="ru-RU" sz="2400" dirty="0" err="1" smtClean="0">
                <a:solidFill>
                  <a:srgbClr val="92D050"/>
                </a:solidFill>
              </a:rPr>
              <a:t>Анти-СПИД</a:t>
            </a:r>
            <a:r>
              <a:rPr lang="ru-RU" sz="2400" dirty="0" smtClean="0">
                <a:solidFill>
                  <a:srgbClr val="92D050"/>
                </a:solidFill>
              </a:rPr>
              <a:t>») 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43337"/>
            <a:ext cx="7498080" cy="5410200"/>
          </a:xfrm>
        </p:spPr>
        <p:txBody>
          <a:bodyPr>
            <a:normAutofit fontScale="92500" lnSpcReduction="20000"/>
          </a:bodyPr>
          <a:lstStyle/>
          <a:p>
            <a:pPr marL="82550" indent="0">
              <a:buNone/>
            </a:pPr>
            <a:r>
              <a:rPr lang="ru-RU" dirty="0" smtClean="0"/>
              <a:t>1. Спирт этиловый 70% , 100 мл</a:t>
            </a:r>
            <a:br>
              <a:rPr lang="ru-RU" dirty="0" smtClean="0"/>
            </a:br>
            <a:r>
              <a:rPr lang="ru-RU" dirty="0" smtClean="0"/>
              <a:t>2. Раствор йода 5%, 1 флакон </a:t>
            </a:r>
            <a:br>
              <a:rPr lang="ru-RU" dirty="0" smtClean="0"/>
            </a:br>
            <a:r>
              <a:rPr lang="ru-RU" dirty="0" smtClean="0"/>
              <a:t>3. Раствор борной кислоты 1% </a:t>
            </a:r>
            <a:br>
              <a:rPr lang="ru-RU" dirty="0" smtClean="0"/>
            </a:br>
            <a:r>
              <a:rPr lang="ru-RU" dirty="0" smtClean="0"/>
              <a:t>4. Раствор протаргола 1% </a:t>
            </a:r>
            <a:br>
              <a:rPr lang="ru-RU" dirty="0" smtClean="0"/>
            </a:br>
            <a:r>
              <a:rPr lang="ru-RU" dirty="0" smtClean="0"/>
              <a:t>5. Раствор </a:t>
            </a:r>
            <a:r>
              <a:rPr lang="ru-RU" dirty="0" err="1" smtClean="0"/>
              <a:t>марганцевокислого</a:t>
            </a:r>
            <a:r>
              <a:rPr lang="ru-RU" dirty="0" smtClean="0"/>
              <a:t> калия 0,05% (навески сухого </a:t>
            </a:r>
            <a:r>
              <a:rPr lang="ru-RU" dirty="0" err="1" smtClean="0"/>
              <a:t>марганцевокислого</a:t>
            </a:r>
            <a:r>
              <a:rPr lang="ru-RU" dirty="0" smtClean="0"/>
              <a:t> калия по 50 мг)</a:t>
            </a:r>
            <a:br>
              <a:rPr lang="ru-RU" dirty="0" smtClean="0"/>
            </a:br>
            <a:r>
              <a:rPr lang="ru-RU" dirty="0" smtClean="0"/>
              <a:t>6. Дистиллированная вода в емкостях по 100 мл </a:t>
            </a:r>
            <a:br>
              <a:rPr lang="ru-RU" dirty="0" smtClean="0"/>
            </a:br>
            <a:r>
              <a:rPr lang="ru-RU" dirty="0" smtClean="0"/>
              <a:t>7. Пипетки стеклянные - 5 шт. </a:t>
            </a:r>
            <a:br>
              <a:rPr lang="ru-RU" dirty="0" smtClean="0"/>
            </a:br>
            <a:r>
              <a:rPr lang="ru-RU" dirty="0" smtClean="0"/>
              <a:t>8. Ватные и марлевые тампоны - по 5 шт. </a:t>
            </a:r>
            <a:br>
              <a:rPr lang="ru-RU" dirty="0" smtClean="0"/>
            </a:br>
            <a:r>
              <a:rPr lang="ru-RU" dirty="0" smtClean="0"/>
              <a:t>9. Лейкопластырь антисептический - 1 </a:t>
            </a:r>
            <a:r>
              <a:rPr lang="ru-RU" dirty="0" err="1" smtClean="0"/>
              <a:t>уп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10. Ножницы металлические </a:t>
            </a:r>
            <a:br>
              <a:rPr lang="ru-RU" dirty="0" smtClean="0"/>
            </a:br>
            <a:r>
              <a:rPr lang="ru-RU" dirty="0" smtClean="0"/>
              <a:t>11. Напальчники - 5 шт. </a:t>
            </a:r>
            <a:br>
              <a:rPr lang="ru-RU" dirty="0" smtClean="0"/>
            </a:br>
            <a:r>
              <a:rPr lang="ru-RU" dirty="0" smtClean="0"/>
              <a:t>12. Туалетное мыло </a:t>
            </a:r>
            <a:br>
              <a:rPr lang="ru-RU" dirty="0" smtClean="0"/>
            </a:br>
            <a:r>
              <a:rPr lang="ru-RU" dirty="0" smtClean="0"/>
              <a:t>13. Раствор хлорамина Б 3% или другой любой дезинфицирующий раствор </a:t>
            </a:r>
            <a:br>
              <a:rPr lang="ru-RU" dirty="0" smtClean="0"/>
            </a:br>
            <a:r>
              <a:rPr lang="ru-RU" dirty="0" smtClean="0"/>
              <a:t>14. Промаркированный металлический ящик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Антиретровирусные</a:t>
            </a:r>
            <a:r>
              <a:rPr lang="ru-RU" b="1" dirty="0" smtClean="0"/>
              <a:t> препараты: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Азидотимидин</a:t>
            </a:r>
            <a:r>
              <a:rPr lang="ru-RU" dirty="0" smtClean="0"/>
              <a:t> (</a:t>
            </a:r>
            <a:r>
              <a:rPr lang="ru-RU" dirty="0" err="1" smtClean="0"/>
              <a:t>ретровир</a:t>
            </a:r>
            <a:r>
              <a:rPr lang="ru-RU" dirty="0" smtClean="0"/>
              <a:t>, </a:t>
            </a:r>
            <a:r>
              <a:rPr lang="ru-RU" dirty="0" err="1" smtClean="0"/>
              <a:t>зидовудин</a:t>
            </a:r>
            <a:r>
              <a:rPr lang="ru-RU" dirty="0" smtClean="0"/>
              <a:t>) </a:t>
            </a:r>
            <a:br>
              <a:rPr lang="ru-RU" dirty="0" smtClean="0"/>
            </a:br>
            <a:r>
              <a:rPr lang="ru-RU" dirty="0" err="1" smtClean="0"/>
              <a:t>Ламивудин</a:t>
            </a:r>
            <a:r>
              <a:rPr lang="ru-RU" dirty="0" smtClean="0"/>
              <a:t> (</a:t>
            </a:r>
            <a:r>
              <a:rPr lang="ru-RU" dirty="0" err="1" smtClean="0"/>
              <a:t>эливир</a:t>
            </a:r>
            <a:r>
              <a:rPr lang="ru-RU" dirty="0" smtClean="0"/>
              <a:t>) </a:t>
            </a:r>
            <a:br>
              <a:rPr lang="ru-RU" dirty="0" smtClean="0"/>
            </a:br>
            <a:r>
              <a:rPr lang="ru-RU" dirty="0" err="1" smtClean="0"/>
              <a:t>Лопинавир</a:t>
            </a:r>
            <a:r>
              <a:rPr lang="ru-RU" dirty="0" smtClean="0"/>
              <a:t>/</a:t>
            </a:r>
            <a:r>
              <a:rPr lang="ru-RU" dirty="0" err="1" smtClean="0"/>
              <a:t>ритонавир</a:t>
            </a:r>
            <a:r>
              <a:rPr lang="ru-RU" dirty="0" smtClean="0"/>
              <a:t> (</a:t>
            </a:r>
            <a:r>
              <a:rPr lang="ru-RU" dirty="0" err="1" smtClean="0"/>
              <a:t>калетра</a:t>
            </a:r>
            <a:r>
              <a:rPr lang="ru-RU" dirty="0" smtClean="0"/>
              <a:t>) </a:t>
            </a:r>
            <a:br>
              <a:rPr lang="ru-RU" dirty="0" smtClean="0"/>
            </a:br>
            <a:r>
              <a:rPr lang="ru-RU" dirty="0" err="1" smtClean="0"/>
              <a:t>Ламивудин+Зидовудин</a:t>
            </a:r>
            <a:r>
              <a:rPr lang="ru-RU" dirty="0" smtClean="0"/>
              <a:t> (</a:t>
            </a:r>
            <a:r>
              <a:rPr lang="ru-RU" dirty="0" err="1" smtClean="0"/>
              <a:t>комбивир</a:t>
            </a:r>
            <a:r>
              <a:rPr lang="ru-RU" dirty="0" smtClean="0"/>
              <a:t>)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347714" cy="587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Нормативные </a:t>
            </a:r>
            <a:r>
              <a:rPr lang="ru-RU" sz="3100" dirty="0" smtClean="0"/>
              <a:t>ссылки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8208912" cy="61206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Calibri" panose="020F0502020204030204" pitchFamily="34" charset="0"/>
              </a:rPr>
              <a:t>                 </a:t>
            </a:r>
            <a:r>
              <a:rPr lang="ru-RU" sz="5600" b="1" dirty="0" smtClean="0">
                <a:solidFill>
                  <a:schemeClr val="accent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Правила </a:t>
            </a:r>
            <a:r>
              <a:rPr lang="ru-RU" sz="5600" b="1" dirty="0">
                <a:solidFill>
                  <a:schemeClr val="accent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охраны труда  техники безопасности в клинико-диагностической </a:t>
            </a:r>
            <a:r>
              <a:rPr lang="ru-RU" sz="5600" b="1" dirty="0" smtClean="0">
                <a:solidFill>
                  <a:schemeClr val="accent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лаборатории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accent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разработаны </a:t>
            </a:r>
            <a:r>
              <a:rPr lang="ru-RU" sz="5600" b="1" dirty="0">
                <a:solidFill>
                  <a:schemeClr val="accent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соответствии с Нормативными документами: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sz="4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  от 30.12.2001 № 197-ФЗ</a:t>
            </a:r>
            <a:r>
              <a:rPr lang="ru-RU" sz="4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21.11.2011 N 323-ФЗ "Об основах охраны здоровья граждан в Российской Федерации"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от  </a:t>
            </a:r>
            <a:r>
              <a:rPr lang="ru-RU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30 марта 1999 г. N </a:t>
            </a: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52-ФЗ  </a:t>
            </a:r>
            <a:r>
              <a:rPr lang="ru-RU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 санитарно-эпидемиологическом благополучии населения</a:t>
            </a:r>
            <a:r>
              <a:rPr lang="ru-RU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(с изменениями от </a:t>
            </a:r>
            <a:r>
              <a:rPr lang="ru-RU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26.07.2019 N 232-ФЗ, от </a:t>
            </a: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13.07.2020  </a:t>
            </a:r>
            <a:r>
              <a:rPr lang="ru-RU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 194-ФЗ, от 11.06.2021 N 170-ФЗ, от 02.07.2021 N 351-ФЗ, от 02.07.2021 N 357-ФЗ, от 04.11.2022 N 429-ФЗ</a:t>
            </a: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4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4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Российской Федерации от 29.10.2021 № 772н  "Об утверждении основных требований к порядку разработки и содержанию правил и инструкций по охране труда, разрабатываемых работодателем".</a:t>
            </a:r>
            <a:endParaRPr lang="ru-RU" sz="4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Правила </a:t>
            </a:r>
            <a:r>
              <a:rPr lang="ru-RU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 охране труда в медицинских  организациях, Раздел </a:t>
            </a: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XXI (утверждены </a:t>
            </a:r>
            <a:r>
              <a:rPr lang="ru-RU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Приказом Министерства труда  и социальной защиты РФ </a:t>
            </a: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18 декабря 2020 г. N </a:t>
            </a: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928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Международный стандарт </a:t>
            </a:r>
            <a:r>
              <a:rPr lang="ru-RU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ИСО 151990 “Медицинские лаборатории - требования к безопасности”. </a:t>
            </a:r>
            <a:endParaRPr lang="ru-RU" sz="48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СанПиН </a:t>
            </a:r>
            <a:r>
              <a:rPr lang="ru-RU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3678-20  "Санитарно-эпидемиологические требования к эксплуатации помещений, зданий, сооружений при осуществлении деятельности, осуществляемой хозяйствующими субъектами, оказывающими медицинские услуги"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охране труда при эксплуатации электроустановок, Приказ Минтруда от 15.12.2020 № 903н;</a:t>
            </a:r>
            <a:endParaRPr lang="ru-RU" sz="4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 </a:t>
            </a:r>
            <a:r>
              <a:rPr lang="ru-RU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2.2.3670-20 Санитарные правила «Санитарно-эпидемиологические </a:t>
            </a: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условиям труда" </a:t>
            </a:r>
            <a:r>
              <a:rPr lang="ru-RU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(Утверждены Постановлением </a:t>
            </a: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2 декабря 2020 года </a:t>
            </a:r>
            <a:r>
              <a:rPr lang="ru-RU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40 )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 2.2.0244-21 Методические   </a:t>
            </a: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 по  обеспечению  санитарно-эпидемиологических требований к условиям труда </a:t>
            </a:r>
            <a:r>
              <a:rPr lang="ru-RU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утв. Главным государственным </a:t>
            </a:r>
            <a:r>
              <a:rPr lang="ru-RU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санитарным врачом </a:t>
            </a: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РФ 17.05.2021</a:t>
            </a:r>
            <a:r>
              <a:rPr lang="ru-RU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"Рекомендациями к условиям труда </a:t>
            </a:r>
            <a:r>
              <a:rPr lang="ru-RU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</a:t>
            </a: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вида деятельности </a:t>
            </a:r>
            <a:r>
              <a:rPr lang="ru-RU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особенностей </a:t>
            </a: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технологических процессов")</a:t>
            </a:r>
            <a:endParaRPr lang="ru-RU" sz="48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труда и социальной защиты Российской Федерации от 29.10.2021 № 772н  "Об утверждении основных требований к порядку разработки и содержанию правил и инструкций по охране труда, разрабатываемых работодателем"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tabLst>
                <a:tab pos="342900" algn="l"/>
              </a:tabLst>
            </a:pP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2.1.10. СанПиН 2.1.3684-21 Санитарные правила и нормы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 населения,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мероприятий".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tabLst>
                <a:tab pos="342900" algn="l"/>
              </a:tabLst>
            </a:pP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2.1.11.СанПин 1.2.3685-21 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  <a:p>
            <a:pPr>
              <a:spcBef>
                <a:spcPts val="0"/>
              </a:spcBef>
            </a:pPr>
            <a:endParaRPr lang="ru-RU" sz="48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ru-RU" sz="4800" dirty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4888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1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riloks-sprey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492896"/>
            <a:ext cx="3657600" cy="32924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138864" cy="132080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rgbClr val="92D050"/>
                </a:solidFill>
              </a:rPr>
              <a:t>Требования безопасности по окончании работы: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25464"/>
            <a:ext cx="4891414" cy="4392488"/>
          </a:xfrm>
        </p:spPr>
        <p:txBody>
          <a:bodyPr>
            <a:noAutofit/>
          </a:bodyPr>
          <a:lstStyle/>
          <a:p>
            <a:r>
              <a:rPr lang="ru-RU" dirty="0" smtClean="0"/>
              <a:t>По окончании работы с инфекционным материалом используемые предметные стекла, пипетки, шпатели погружают на одни сутки в банки с дезинфицирующим раствором, затем моют и стерилизуют в соответствии с установленным регламентом;</a:t>
            </a:r>
          </a:p>
          <a:p>
            <a:r>
              <a:rPr lang="ru-RU" dirty="0" smtClean="0"/>
              <a:t>Поверхность рабочих столов должна подвергаться дезинфекции конце каждого рабочего дня, а при загрязнении в течении дня немедленно двукратно с интервалом 15 минут обрабатывается ветошью с дезинфицирующим раствором.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941168"/>
            <a:ext cx="2090571" cy="1850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8315"/>
            <a:ext cx="8531079" cy="67239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требования </a:t>
            </a:r>
            <a:r>
              <a:rPr lang="ru-RU" sz="3200" b="1" dirty="0">
                <a:solidFill>
                  <a:srgbClr val="92D050"/>
                </a:solidFill>
              </a:rPr>
              <a:t>микробиологической безопасности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459" y="3682116"/>
            <a:ext cx="8758823" cy="322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Основными причинами несоблюдения микробиологической безопасности являются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ru-RU" sz="1400" dirty="0" smtClean="0"/>
          </a:p>
          <a:p>
            <a:pPr marL="365125" lvl="0" indent="447675">
              <a:spcBef>
                <a:spcPts val="0"/>
              </a:spcBef>
            </a:pPr>
            <a:r>
              <a:rPr lang="ru-RU" sz="1400" dirty="0" smtClean="0"/>
              <a:t>изношенность оборудования;</a:t>
            </a:r>
          </a:p>
          <a:p>
            <a:pPr marL="365125" lvl="0" indent="447675">
              <a:spcBef>
                <a:spcPts val="0"/>
              </a:spcBef>
            </a:pPr>
            <a:r>
              <a:rPr lang="ru-RU" sz="1400" dirty="0"/>
              <a:t>несоблюдение дезинфекционного </a:t>
            </a:r>
            <a:r>
              <a:rPr lang="ru-RU" sz="1400" dirty="0" smtClean="0"/>
              <a:t>режима;</a:t>
            </a:r>
          </a:p>
          <a:p>
            <a:pPr marL="365125" lvl="0" indent="447675">
              <a:spcBef>
                <a:spcPts val="0"/>
              </a:spcBef>
            </a:pPr>
            <a:r>
              <a:rPr lang="ru-RU" sz="1400" dirty="0" smtClean="0"/>
              <a:t>нерегулярное техническое обслуживание системы вентиляции;</a:t>
            </a:r>
          </a:p>
          <a:p>
            <a:pPr marL="365125" lvl="0" indent="447675">
              <a:spcBef>
                <a:spcPts val="0"/>
              </a:spcBef>
            </a:pPr>
            <a:r>
              <a:rPr lang="ru-RU" sz="1400" dirty="0" smtClean="0"/>
              <a:t>нарушение периодичности замены(очистки) фильтров в системах </a:t>
            </a:r>
          </a:p>
          <a:p>
            <a:pPr marL="365125" lvl="0" indent="0">
              <a:spcBef>
                <a:spcPts val="0"/>
              </a:spcBef>
              <a:buNone/>
            </a:pPr>
            <a:r>
              <a:rPr lang="ru-RU" sz="1400" dirty="0" smtClean="0"/>
              <a:t>        вентиляции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447675"/>
            <a:endParaRPr lang="ru-RU" sz="1400" dirty="0" smtClean="0"/>
          </a:p>
          <a:p>
            <a:pPr marL="365125" lvl="0" indent="447675"/>
            <a:r>
              <a:rPr lang="ru-RU" sz="1400" dirty="0" smtClean="0"/>
              <a:t>Для </a:t>
            </a:r>
            <a:r>
              <a:rPr lang="ru-RU" sz="1400" dirty="0"/>
              <a:t>дезинфекции различных лабораторных объектов </a:t>
            </a:r>
            <a:r>
              <a:rPr lang="ru-RU" sz="1400" dirty="0" smtClean="0"/>
              <a:t>необходимо пользоваться </a:t>
            </a:r>
            <a:r>
              <a:rPr lang="ru-RU" sz="1400" dirty="0"/>
              <a:t>дезинфицирующими средствами, обеспечивающими гибель бактерий и вирусов, </a:t>
            </a:r>
            <a:r>
              <a:rPr lang="ru-RU" sz="1400" dirty="0" smtClean="0"/>
              <a:t>разрешенными </a:t>
            </a:r>
            <a:r>
              <a:rPr lang="ru-RU" sz="1400" dirty="0"/>
              <a:t>к применению на территории Российской Федерации. </a:t>
            </a:r>
            <a:endParaRPr lang="ru-RU" sz="1400" dirty="0" smtClean="0"/>
          </a:p>
          <a:p>
            <a:pPr marL="365125" lvl="0" indent="447675"/>
            <a:r>
              <a:rPr lang="ru-RU" sz="1400" dirty="0" smtClean="0"/>
              <a:t>Для </a:t>
            </a:r>
            <a:r>
              <a:rPr lang="ru-RU" sz="1400" dirty="0"/>
              <a:t>дезинфекции лабораторной посуды, расходных материалов разрешается применение физических и химических методов дезинфекции. Текущую уборку помещений клинико-диагностической лаборатории необходимо проводить с применением дезинфицирующих растворов.</a:t>
            </a:r>
          </a:p>
          <a:p>
            <a:pPr marL="365125" lvl="0" indent="447675"/>
            <a:r>
              <a:rPr lang="ru-RU" sz="1400" dirty="0" smtClean="0"/>
              <a:t>Воздух </a:t>
            </a:r>
            <a:r>
              <a:rPr lang="ru-RU" sz="1400" dirty="0"/>
              <a:t>в помещении лаборатории и боксов периодически должен подвергаться дезинфекции с помощью бактерицидных ламп, согласно установленному режиму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2871002" cy="212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3730" y="1988840"/>
            <a:ext cx="8696742" cy="47600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Весь персонал КДЛ 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должен иметь документированное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подтверждение профессионального обучения, а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так же 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обучения, связанного с потенциальным риском, сочетающимся с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работой с биологическим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материалом и 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с использованием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применяемого 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медицинского (клинического) лабораторного устройства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Необходимо рекомендовать всему персоналу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провести иммунизацию для предупреждению инфекций, </a:t>
            </a:r>
            <a:endParaRPr lang="ru-RU" sz="5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сочетающихся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с организмами, с которыми сотрудник имеет постоянный контакт. Например, всему </a:t>
            </a:r>
            <a:endParaRPr lang="ru-RU" sz="5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персоналу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, работающему или обрабатывающему человеческую кровь, сыворотку, биологические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жидкости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или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ткани, должна быть предложена вакцинация против гепатита В. </a:t>
            </a:r>
            <a:endParaRPr lang="ru-RU" sz="5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Программа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иммунизации для данной лаборатории должна быть основана на документальной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оценке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риска лабораторного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инфицирования,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на рекомендациях местных органов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здравоохранения и в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соответствии с актуальным Национальным календарем иммунизации в Российской Федерации.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Для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защиты от поражения электрическим током все доступные для прикосновения металлические части электромедицинской аппаратуры должны быть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ru-RU" sz="5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занулены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Персоналу запрещается включать электроприборы в электрическую сеть при </a:t>
            </a:r>
            <a:endParaRPr lang="ru-RU" sz="5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поврежденной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изоляции шнура (кабеля) питания и корпуса штепсельной </a:t>
            </a:r>
            <a:endParaRPr lang="ru-RU" sz="5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вилки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, а также других дефектах, при которых возможно прикосновение </a:t>
            </a:r>
            <a:endParaRPr lang="ru-RU" sz="5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персонала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к частям, находящимся под напряжением.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При обнаружении неисправности в процессе эксплуатации электро- </a:t>
            </a:r>
            <a:endParaRPr lang="ru-RU" sz="5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медицинской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аппаратуры персонал должен немедленно отключить </a:t>
            </a:r>
            <a:endParaRPr lang="ru-RU" sz="5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неисправный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аппарат от сети, сделать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соответствующую 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запись в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журнале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технического обслуживания, доложить об этом заведующему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лабораторией. </a:t>
            </a:r>
            <a:endParaRPr lang="ru-RU" sz="5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Работать с этим аппаратом персонал может только после устранения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неисправности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и наличия соответствующей записи </a:t>
            </a:r>
            <a:r>
              <a:rPr lang="ru-RU" sz="5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в </a:t>
            </a:r>
            <a:r>
              <a:rPr lang="ru-RU" sz="5600" b="1" dirty="0">
                <a:solidFill>
                  <a:schemeClr val="tx1"/>
                </a:solidFill>
                <a:latin typeface="Calibri" panose="020F0502020204030204" pitchFamily="34" charset="0"/>
              </a:rPr>
              <a:t>журнале техобслуживания.</a:t>
            </a:r>
          </a:p>
          <a:p>
            <a:pPr>
              <a:buNone/>
            </a:pP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730" y="116632"/>
            <a:ext cx="902027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Общие требования безопасности при работе в </a:t>
            </a:r>
            <a:r>
              <a:rPr lang="ru-RU" sz="2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лаборатории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Принципиально </a:t>
            </a:r>
            <a:r>
              <a:rPr lang="ru-RU" sz="1600" b="1" dirty="0">
                <a:solidFill>
                  <a:srgbClr val="FF0000"/>
                </a:solidFill>
              </a:rPr>
              <a:t>строгое </a:t>
            </a:r>
            <a:r>
              <a:rPr lang="ru-RU" sz="1600" b="1" dirty="0" smtClean="0">
                <a:solidFill>
                  <a:srgbClr val="FF0000"/>
                </a:solidFill>
              </a:rPr>
              <a:t>исполнение требований настоящих Правил </a:t>
            </a:r>
            <a:r>
              <a:rPr lang="ru-RU" sz="1600" dirty="0" smtClean="0">
                <a:solidFill>
                  <a:srgbClr val="FF0000"/>
                </a:solidFill>
              </a:rPr>
              <a:t>обеспечивает персоналу лаборатории безопасные приемы и методы </a:t>
            </a:r>
            <a:r>
              <a:rPr lang="ru-RU" sz="1600" dirty="0">
                <a:solidFill>
                  <a:srgbClr val="FF0000"/>
                </a:solidFill>
              </a:rPr>
              <a:t>работы, </a:t>
            </a:r>
            <a:r>
              <a:rPr lang="ru-RU" sz="1600" dirty="0" smtClean="0">
                <a:solidFill>
                  <a:srgbClr val="FF0000"/>
                </a:solidFill>
              </a:rPr>
              <a:t>правильную организацию </a:t>
            </a:r>
            <a:r>
              <a:rPr lang="ru-RU" sz="1600" dirty="0">
                <a:solidFill>
                  <a:srgbClr val="FF0000"/>
                </a:solidFill>
              </a:rPr>
              <a:t>рабочего места, внедрение в практику средств защиты от опасных производственных факторов и профессиональных рисков 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Общие требования безопасности при работе в лаборатории: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Соблюдение  правил внутреннего трудового распорядка, режима труда и отдыха. </a:t>
            </a:r>
          </a:p>
          <a:p>
            <a:r>
              <a:rPr lang="ru-RU" sz="2400" dirty="0" smtClean="0"/>
              <a:t>В своей работе персонал лаборатории должен руководствоваться должностными инструкциями, инструкциями по охране труда,  инструкциями заводов-изготовителей по эксплуатации оборудования, приборов, аппаратов, требованиями санитарно-гигиенического режима.</a:t>
            </a:r>
          </a:p>
          <a:p>
            <a:r>
              <a:rPr lang="ru-RU" sz="2400" dirty="0" smtClean="0"/>
              <a:t>Персонал лаборатории должен быть обеспечен санитарно-гигиенической одеждой и другими средствами индивидуальной защиты.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47" y="281033"/>
            <a:ext cx="6347714" cy="1320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Вредными факторами, действующими на персонал при работе в лаборатории, являются: </a:t>
            </a:r>
            <a:endParaRPr lang="ru-RU" sz="3200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611560" y="2420888"/>
            <a:ext cx="3088109" cy="3880772"/>
          </a:xfrm>
        </p:spPr>
        <p:txBody>
          <a:bodyPr/>
          <a:lstStyle/>
          <a:p>
            <a:r>
              <a:rPr lang="ru-RU" dirty="0" smtClean="0"/>
              <a:t>опасность заражения персонала при контактах с инфицированным биологическим материалом;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69204" y="2420887"/>
            <a:ext cx="3088110" cy="3880773"/>
          </a:xfrm>
        </p:spPr>
        <p:txBody>
          <a:bodyPr>
            <a:normAutofit/>
          </a:bodyPr>
          <a:lstStyle/>
          <a:p>
            <a:r>
              <a:rPr lang="ru-RU" dirty="0" smtClean="0"/>
              <a:t>повышенное напряжение в электрической цепи, замыкание которой может произойти через тело человека; </a:t>
            </a:r>
          </a:p>
          <a:p>
            <a:endParaRPr lang="ru-RU" dirty="0"/>
          </a:p>
        </p:txBody>
      </p:sp>
      <p:pic>
        <p:nvPicPr>
          <p:cNvPr id="13" name="Рисунок 12" descr="depositphotos_6600504-Syringe-and-test-tube-wi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500570"/>
            <a:ext cx="3682318" cy="2069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01" y="188640"/>
            <a:ext cx="6347714" cy="1320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Вредными факторами, действующими на персонал при работе в лаборатории, являются: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170311" cy="29245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latin typeface="Calibri" panose="020F0502020204030204" pitchFamily="34" charset="0"/>
              </a:rPr>
              <a:t>опасность травмирования инструментами или осколками посуды, используемой в процессе работы;</a:t>
            </a:r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4159180" cy="388077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повышенное напряжение органов зрения при </a:t>
            </a:r>
            <a:r>
              <a:rPr lang="ru-RU" sz="1600" dirty="0" err="1" smtClean="0">
                <a:latin typeface="Calibri" panose="020F0502020204030204" pitchFamily="34" charset="0"/>
              </a:rPr>
              <a:t>микроскопировании</a:t>
            </a:r>
            <a:r>
              <a:rPr lang="ru-RU" sz="1600" dirty="0" smtClean="0">
                <a:latin typeface="Calibri" panose="020F0502020204030204" pitchFamily="34" charset="0"/>
              </a:rPr>
              <a:t>.</a:t>
            </a:r>
            <a:endParaRPr lang="ru-RU" sz="1600" dirty="0">
              <a:latin typeface="Calibri" panose="020F0502020204030204" pitchFamily="34" charset="0"/>
            </a:endParaRPr>
          </a:p>
        </p:txBody>
      </p:sp>
      <p:pic>
        <p:nvPicPr>
          <p:cNvPr id="5" name="Рисунок 4" descr="ученый-и-су-ебнохимический-ана-изатор-работая-с-микроскопом-47528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8527" y="2785649"/>
            <a:ext cx="3773339" cy="2515559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625" y="3821790"/>
            <a:ext cx="3044286" cy="2271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5370" cy="7143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процессе работы персонал лаборатории обязан: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208912" cy="5616624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соблюдать требования охраны труда;</a:t>
            </a:r>
          </a:p>
          <a:p>
            <a:pPr lvl="0"/>
            <a:r>
              <a:rPr lang="ru-RU" sz="1600" dirty="0" smtClean="0"/>
              <a:t>правильно применять средства индивидуальной и коллективной защиты; </a:t>
            </a:r>
          </a:p>
          <a:p>
            <a:pPr lvl="0"/>
            <a:r>
              <a:rPr lang="ru-RU" sz="1600" dirty="0" smtClean="0"/>
              <a:t>выполнять правила личной гигиены; </a:t>
            </a:r>
          </a:p>
          <a:p>
            <a:pPr lvl="0"/>
            <a:r>
              <a:rPr lang="ru-RU" sz="1600" dirty="0" smtClean="0"/>
              <a:t>проходить обучение безопасным методам и приемам выполнения работ, инструктаж по охране труда, стажировку на рабочем месте и проверку знаний требований охраны труда;</a:t>
            </a:r>
          </a:p>
          <a:p>
            <a:pPr lvl="0"/>
            <a:r>
              <a:rPr lang="ru-RU" sz="1600" dirty="0" smtClean="0"/>
              <a:t>немедленно извещать своего непосредственного руководителя о любой ситуации, угрожающей жизни и здоровью людей, о каждом несчастном случае, происшедшем на производстве, или об ухудшении состояния своего здоровья, в том числе о появлении признаков острого профессионального заболевания (отравления);</a:t>
            </a:r>
          </a:p>
          <a:p>
            <a:pPr lvl="0"/>
            <a:r>
              <a:rPr lang="ru-RU" sz="1600" dirty="0" smtClean="0"/>
              <a:t>проходить обязательные предварительные (при поступлении на работу) и периодические (в течение трудовой деятельности) медицинские осмотры (обследования);</a:t>
            </a:r>
          </a:p>
          <a:p>
            <a:pPr lvl="0"/>
            <a:r>
              <a:rPr lang="ru-RU" sz="1600" dirty="0" smtClean="0"/>
              <a:t>соблюдать правила пожарной, безопасности, знать места расположения средств пожаротушения;</a:t>
            </a:r>
          </a:p>
          <a:p>
            <a:r>
              <a:rPr lang="ru-RU" sz="1600" dirty="0" smtClean="0"/>
              <a:t>владеть навыками оказания первой медицинской помощи при. ожогах, отравлениях, поражении электрическим током и других травмах, знать местонахождение аптечки первой помощи, средств.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529"/>
            <a:ext cx="8496944" cy="813183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/>
              <a:t>Требования к рабочему месту и </a:t>
            </a:r>
            <a:br>
              <a:rPr lang="ru-RU" sz="2900" b="1" dirty="0" smtClean="0"/>
            </a:br>
            <a:r>
              <a:rPr lang="ru-RU" sz="2900" b="1" dirty="0" smtClean="0"/>
              <a:t>рабочему процессу в КДЛ</a:t>
            </a:r>
            <a:endParaRPr lang="ru-RU" sz="29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51112"/>
            <a:ext cx="7992888" cy="589025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Оборудование клинико-диагностической лаборатории </a:t>
            </a:r>
            <a:r>
              <a:rPr lang="ru-RU" dirty="0"/>
              <a:t>должно эксплуатироваться в соответствии с инструкцией производителя и предусмотренных в ней мер безопасности.</a:t>
            </a:r>
          </a:p>
          <a:p>
            <a:r>
              <a:rPr lang="ru-RU" dirty="0" smtClean="0"/>
              <a:t>Пробы </a:t>
            </a:r>
            <a:r>
              <a:rPr lang="ru-RU" dirty="0"/>
              <a:t>биологического материала, поступающие в клинико-диагностическую лабораторию, считаются потенциально инфицированными, что требует соблюдения мер безопасности, направленных на защиту персонала</a:t>
            </a:r>
            <a:r>
              <a:rPr lang="ru-RU" dirty="0" smtClean="0"/>
              <a:t>.</a:t>
            </a:r>
          </a:p>
          <a:p>
            <a:r>
              <a:rPr lang="ru-RU" dirty="0"/>
              <a:t>Исследование проб биоматериала следует проводить в ламинарных боксах, в боксах биологической безопасности и на автоматических анализаторах.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 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работе с кровью, сывороткой или другими биологическими жидкостями запрещается:</a:t>
            </a:r>
          </a:p>
          <a:p>
            <a:r>
              <a:rPr lang="ru-RU" dirty="0"/>
              <a:t>а) </a:t>
            </a:r>
            <a:r>
              <a:rPr lang="ru-RU" dirty="0" err="1"/>
              <a:t>пипетировать</a:t>
            </a:r>
            <a:r>
              <a:rPr lang="ru-RU" dirty="0"/>
              <a:t> ртом,</a:t>
            </a:r>
          </a:p>
          <a:p>
            <a:r>
              <a:rPr lang="ru-RU" dirty="0"/>
              <a:t>б) переливать кровь, сыворотку через край пробирки.</a:t>
            </a:r>
          </a:p>
          <a:p>
            <a:r>
              <a:rPr lang="ru-RU" dirty="0"/>
              <a:t>Следует пользоваться автоматическими и полуавтоматическими устройствами дозирования проб, механическими и электронными пипетками, пипеточными дозаторами.</a:t>
            </a:r>
          </a:p>
          <a:p>
            <a:r>
              <a:rPr lang="ru-RU" dirty="0" smtClean="0"/>
              <a:t>При </a:t>
            </a:r>
            <a:r>
              <a:rPr lang="ru-RU" dirty="0"/>
              <a:t>открывании пробок бутылок, пробирок с кровью или другими биологическими материалами следует не допускать разбрызгивания их содержимого.</a:t>
            </a:r>
          </a:p>
          <a:p>
            <a:r>
              <a:rPr lang="ru-RU" dirty="0" smtClean="0"/>
              <a:t>Порядок </a:t>
            </a:r>
            <a:r>
              <a:rPr lang="ru-RU" dirty="0"/>
              <a:t>работы должен свести к минимуму риск заражения. Потенциально инфицированные или токсичные стандартные образцы и контрольные материалы следует хранить, обрабатывать и использовать с той же степенью предосторожности, которая соответствует пробам с неизвестным риском.</a:t>
            </a:r>
          </a:p>
          <a:p>
            <a:r>
              <a:rPr lang="ru-RU" dirty="0" smtClean="0"/>
              <a:t>Если </a:t>
            </a:r>
            <a:r>
              <a:rPr lang="ru-RU" dirty="0"/>
              <a:t>пробы при поступлении в лабораторию находятся в поврежденном или протекающем контейнере, то эти контейнеры должен открывать в боксах биологической безопасности обученный персонал, одетый в соответствующие защитные средства, чтобы избежать протечки или образования аэрозолей. Если загрязнение значительное или если проба расценена как неприемлемо испорченная, ее следует, не открывая, удалить с соблюдением условий безопасности.</a:t>
            </a:r>
          </a:p>
          <a:p>
            <a:r>
              <a:rPr lang="ru-RU" dirty="0" smtClean="0"/>
              <a:t>При </a:t>
            </a:r>
            <a:r>
              <a:rPr lang="ru-RU" dirty="0"/>
              <a:t>хранении потенциально инфицированных материалов в холодильнике необходимо помещать их в прочный полиэтиленовый пакет.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141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973" y="3545804"/>
            <a:ext cx="3195564" cy="3195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794" y="692696"/>
            <a:ext cx="3177206" cy="1822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9" y="116632"/>
            <a:ext cx="8954549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Требования к рабочему месту и </a:t>
            </a:r>
            <a:r>
              <a:rPr lang="ru-RU" sz="3200" b="1" dirty="0" smtClean="0"/>
              <a:t>рабочему </a:t>
            </a:r>
            <a:r>
              <a:rPr lang="ru-RU" sz="3200" b="1" dirty="0"/>
              <a:t>процессу в КДЛ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38" y="1102229"/>
            <a:ext cx="8471589" cy="563913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/>
              <a:t> </a:t>
            </a:r>
            <a:r>
              <a:rPr lang="ru-RU" sz="4800" dirty="0">
                <a:latin typeface="Calibri" panose="020F0502020204030204" pitchFamily="34" charset="0"/>
              </a:rPr>
              <a:t>На дверях лаборатории должны быть вывешены </a:t>
            </a:r>
            <a:r>
              <a:rPr lang="ru-RU" sz="4800" dirty="0" smtClean="0">
                <a:latin typeface="Calibri" panose="020F0502020204030204" pitchFamily="34" charset="0"/>
              </a:rPr>
              <a:t>соответствующие предупредительные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 </a:t>
            </a:r>
            <a:r>
              <a:rPr lang="ru-RU" sz="4800" dirty="0">
                <a:latin typeface="Calibri" panose="020F0502020204030204" pitchFamily="34" charset="0"/>
              </a:rPr>
              <a:t>и запрещающие </a:t>
            </a:r>
            <a:r>
              <a:rPr lang="ru-RU" sz="4800" dirty="0" smtClean="0">
                <a:latin typeface="Calibri" panose="020F0502020204030204" pitchFamily="34" charset="0"/>
              </a:rPr>
              <a:t>знаки  (</a:t>
            </a:r>
            <a:r>
              <a:rPr lang="ru-RU" sz="4800" dirty="0">
                <a:latin typeface="Calibri" panose="020F0502020204030204" pitchFamily="34" charset="0"/>
              </a:rPr>
              <a:t>надписи</a:t>
            </a:r>
            <a:r>
              <a:rPr lang="ru-RU" sz="4800" dirty="0" smtClean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latin typeface="Calibri" panose="020F0502020204030204" pitchFamily="34" charset="0"/>
              </a:rPr>
              <a:t> </a:t>
            </a:r>
            <a:r>
              <a:rPr lang="ru-RU" sz="4800" dirty="0">
                <a:latin typeface="Calibri" panose="020F0502020204030204" pitchFamily="34" charset="0"/>
              </a:rPr>
              <a:t>Растворы для нейтрализации концентрированных кислот </a:t>
            </a:r>
            <a:r>
              <a:rPr lang="ru-RU" sz="4800" dirty="0" smtClean="0">
                <a:latin typeface="Calibri" panose="020F0502020204030204" pitchFamily="34" charset="0"/>
              </a:rPr>
              <a:t>и </a:t>
            </a:r>
            <a:r>
              <a:rPr lang="ru-RU" sz="4800" dirty="0">
                <a:latin typeface="Calibri" panose="020F0502020204030204" pitchFamily="34" charset="0"/>
              </a:rPr>
              <a:t>щелочей должны </a:t>
            </a:r>
            <a:r>
              <a:rPr lang="ru-RU" sz="4800" dirty="0" smtClean="0">
                <a:latin typeface="Calibri" panose="020F0502020204030204" pitchFamily="34" charset="0"/>
              </a:rPr>
              <a:t>находиться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 </a:t>
            </a:r>
            <a:r>
              <a:rPr lang="ru-RU" sz="4800" dirty="0">
                <a:latin typeface="Calibri" panose="020F0502020204030204" pitchFamily="34" charset="0"/>
              </a:rPr>
              <a:t>на стеллаже (полке) в течение </a:t>
            </a:r>
            <a:r>
              <a:rPr lang="ru-RU" sz="4800" dirty="0" smtClean="0">
                <a:latin typeface="Calibri" panose="020F0502020204030204" pitchFamily="34" charset="0"/>
              </a:rPr>
              <a:t> всего </a:t>
            </a:r>
            <a:r>
              <a:rPr lang="ru-RU" sz="4800" dirty="0">
                <a:latin typeface="Calibri" panose="020F0502020204030204" pitchFamily="34" charset="0"/>
              </a:rPr>
              <a:t>рабочего времени.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latin typeface="Calibri" panose="020F0502020204030204" pitchFamily="34" charset="0"/>
              </a:rPr>
              <a:t>Следует </a:t>
            </a:r>
            <a:r>
              <a:rPr lang="ru-RU" sz="4800" dirty="0">
                <a:latin typeface="Calibri" panose="020F0502020204030204" pitchFamily="34" charset="0"/>
              </a:rPr>
              <a:t>следить за целостностью стеклянных приборов, </a:t>
            </a:r>
            <a:r>
              <a:rPr lang="ru-RU" sz="4800" dirty="0" smtClean="0">
                <a:latin typeface="Calibri" panose="020F0502020204030204" pitchFamily="34" charset="0"/>
              </a:rPr>
              <a:t>оборудования </a:t>
            </a:r>
            <a:r>
              <a:rPr lang="ru-RU" sz="4800" dirty="0">
                <a:latin typeface="Calibri" panose="020F0502020204030204" pitchFamily="34" charset="0"/>
              </a:rPr>
              <a:t>и посуды </a:t>
            </a:r>
            <a:endParaRPr lang="ru-RU" sz="48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и </a:t>
            </a:r>
            <a:r>
              <a:rPr lang="ru-RU" sz="4800" dirty="0">
                <a:latin typeface="Calibri" panose="020F0502020204030204" pitchFamily="34" charset="0"/>
              </a:rPr>
              <a:t>не допускать использование в работе </a:t>
            </a:r>
            <a:r>
              <a:rPr lang="ru-RU" sz="4800" dirty="0" smtClean="0">
                <a:latin typeface="Calibri" panose="020F0502020204030204" pitchFamily="34" charset="0"/>
              </a:rPr>
              <a:t>предметов</a:t>
            </a:r>
            <a:r>
              <a:rPr lang="ru-RU" sz="4800" dirty="0">
                <a:latin typeface="Calibri" panose="020F0502020204030204" pitchFamily="34" charset="0"/>
              </a:rPr>
              <a:t>, имеющих трещины и сколы</a:t>
            </a:r>
            <a:r>
              <a:rPr lang="ru-RU" sz="48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80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latin typeface="Calibri" panose="020F0502020204030204" pitchFamily="34" charset="0"/>
              </a:rPr>
              <a:t>                                                                В </a:t>
            </a:r>
            <a:r>
              <a:rPr lang="ru-RU" sz="4800" dirty="0">
                <a:latin typeface="Calibri" panose="020F0502020204030204" pitchFamily="34" charset="0"/>
              </a:rPr>
              <a:t>случае, если разбилась лабораторная посуда, не собирать ее </a:t>
            </a:r>
            <a:r>
              <a:rPr lang="ru-RU" sz="4800" dirty="0" smtClean="0">
                <a:latin typeface="Calibri" panose="020F0502020204030204" pitchFamily="34" charset="0"/>
              </a:rPr>
              <a:t>осколки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Calibri" panose="020F0502020204030204" pitchFamily="34" charset="0"/>
              </a:rPr>
              <a:t> </a:t>
            </a:r>
            <a:r>
              <a:rPr lang="ru-RU" sz="4800" dirty="0" smtClean="0">
                <a:latin typeface="Calibri" panose="020F0502020204030204" pitchFamily="34" charset="0"/>
              </a:rPr>
              <a:t>                                                                        незащищенными </a:t>
            </a:r>
            <a:r>
              <a:rPr lang="ru-RU" sz="4800" dirty="0">
                <a:latin typeface="Calibri" panose="020F0502020204030204" pitchFamily="34" charset="0"/>
              </a:rPr>
              <a:t>руками, а использовать для этой     цели щетку и совок</a:t>
            </a:r>
            <a:endParaRPr lang="ru-RU" sz="48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80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8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latin typeface="Calibri" panose="020F0502020204030204" pitchFamily="34" charset="0"/>
              </a:rPr>
              <a:t> </a:t>
            </a:r>
            <a:r>
              <a:rPr lang="ru-RU" sz="4800" dirty="0">
                <a:latin typeface="Calibri" panose="020F0502020204030204" pitchFamily="34" charset="0"/>
              </a:rPr>
              <a:t>Рабочие места для проведения исследований мочи и кала должны </a:t>
            </a:r>
            <a:r>
              <a:rPr lang="ru-RU" sz="4800" dirty="0" smtClean="0">
                <a:latin typeface="Calibri" panose="020F0502020204030204" pitchFamily="34" charset="0"/>
              </a:rPr>
              <a:t>быть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 </a:t>
            </a:r>
            <a:r>
              <a:rPr lang="ru-RU" sz="4800" dirty="0">
                <a:latin typeface="Calibri" panose="020F0502020204030204" pitchFamily="34" charset="0"/>
              </a:rPr>
              <a:t>оборудованы вытяжными шкафами с механическим побуждением.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latin typeface="Calibri" panose="020F0502020204030204" pitchFamily="34" charset="0"/>
              </a:rPr>
              <a:t>Биохимические, гематологические, иммунологические, </a:t>
            </a:r>
            <a:r>
              <a:rPr lang="ru-RU" sz="4800" dirty="0" err="1">
                <a:latin typeface="Calibri" panose="020F0502020204030204" pitchFamily="34" charset="0"/>
              </a:rPr>
              <a:t>коагулологические</a:t>
            </a:r>
            <a:r>
              <a:rPr lang="ru-RU" sz="4800" dirty="0">
                <a:latin typeface="Calibri" panose="020F0502020204030204" pitchFamily="34" charset="0"/>
              </a:rPr>
              <a:t> </a:t>
            </a:r>
            <a:endParaRPr lang="ru-RU" sz="48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и </a:t>
            </a:r>
            <a:r>
              <a:rPr lang="ru-RU" sz="4800" dirty="0">
                <a:latin typeface="Calibri" panose="020F0502020204030204" pitchFamily="34" charset="0"/>
              </a:rPr>
              <a:t>иные исследования </a:t>
            </a:r>
            <a:r>
              <a:rPr lang="ru-RU" sz="4800" dirty="0" err="1">
                <a:latin typeface="Calibri" panose="020F0502020204030204" pitchFamily="34" charset="0"/>
              </a:rPr>
              <a:t>биомаркеров</a:t>
            </a:r>
            <a:r>
              <a:rPr lang="ru-RU" sz="4800" dirty="0">
                <a:latin typeface="Calibri" panose="020F0502020204030204" pitchFamily="34" charset="0"/>
              </a:rPr>
              <a:t> могут проводиться на автоматических анализаторах </a:t>
            </a:r>
            <a:endParaRPr lang="ru-RU" sz="48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(</a:t>
            </a:r>
            <a:r>
              <a:rPr lang="ru-RU" sz="4800" dirty="0">
                <a:latin typeface="Calibri" panose="020F0502020204030204" pitchFamily="34" charset="0"/>
              </a:rPr>
              <a:t>отдельно стоящих либо интегрированных в </a:t>
            </a:r>
            <a:r>
              <a:rPr lang="ru-RU" sz="4800" dirty="0" err="1">
                <a:latin typeface="Calibri" panose="020F0502020204030204" pitchFamily="34" charset="0"/>
              </a:rPr>
              <a:t>мультимодальные</a:t>
            </a:r>
            <a:r>
              <a:rPr lang="ru-RU" sz="4800" dirty="0">
                <a:latin typeface="Calibri" panose="020F0502020204030204" pitchFamily="34" charset="0"/>
              </a:rPr>
              <a:t> комплексы) </a:t>
            </a:r>
            <a:r>
              <a:rPr lang="ru-RU" sz="4800" dirty="0" smtClean="0">
                <a:latin typeface="Calibri" panose="020F0502020204030204" pitchFamily="34" charset="0"/>
              </a:rPr>
              <a:t>или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 </a:t>
            </a:r>
            <a:r>
              <a:rPr lang="ru-RU" sz="4800" dirty="0">
                <a:latin typeface="Calibri" panose="020F0502020204030204" pitchFamily="34" charset="0"/>
              </a:rPr>
              <a:t>на полуавтоматических анализаторах.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latin typeface="Calibri" panose="020F0502020204030204" pitchFamily="34" charset="0"/>
              </a:rPr>
              <a:t>Створки </a:t>
            </a:r>
            <a:r>
              <a:rPr lang="ru-RU" sz="4800" dirty="0">
                <a:latin typeface="Calibri" panose="020F0502020204030204" pitchFamily="34" charset="0"/>
              </a:rPr>
              <a:t>(дверцы) вытяжного шкафа во время работы следует держать </a:t>
            </a:r>
            <a:r>
              <a:rPr lang="ru-RU" sz="4800" dirty="0" smtClean="0">
                <a:latin typeface="Calibri" panose="020F0502020204030204" pitchFamily="34" charset="0"/>
              </a:rPr>
              <a:t>максимально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 </a:t>
            </a:r>
            <a:r>
              <a:rPr lang="ru-RU" sz="4800" dirty="0">
                <a:latin typeface="Calibri" panose="020F0502020204030204" pitchFamily="34" charset="0"/>
              </a:rPr>
              <a:t>закрытыми (опущенными с небольшим зазором внизу для тяги). Открывать их можно только </a:t>
            </a:r>
            <a:endParaRPr lang="ru-RU" sz="48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на </a:t>
            </a:r>
            <a:r>
              <a:rPr lang="ru-RU" sz="4800" dirty="0">
                <a:latin typeface="Calibri" panose="020F0502020204030204" pitchFamily="34" charset="0"/>
              </a:rPr>
              <a:t>время обслуживания приборов и установок. Приподнятые створки должны прочно </a:t>
            </a:r>
            <a:endParaRPr lang="ru-RU" sz="48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укрепляться </a:t>
            </a:r>
            <a:r>
              <a:rPr lang="ru-RU" sz="4800" dirty="0">
                <a:latin typeface="Calibri" panose="020F0502020204030204" pitchFamily="34" charset="0"/>
              </a:rPr>
              <a:t>приспособлениями, исключающими неожиданное падение этих створок. </a:t>
            </a:r>
            <a:endParaRPr lang="ru-RU" sz="48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Газовые </a:t>
            </a:r>
            <a:r>
              <a:rPr lang="ru-RU" sz="4800" dirty="0">
                <a:latin typeface="Calibri" panose="020F0502020204030204" pitchFamily="34" charset="0"/>
              </a:rPr>
              <a:t>и водяные краны вытяжных шкафов должны быть расположены у передних </a:t>
            </a:r>
            <a:r>
              <a:rPr lang="ru-RU" sz="4800" dirty="0" smtClean="0">
                <a:latin typeface="Calibri" panose="020F0502020204030204" pitchFamily="34" charset="0"/>
              </a:rPr>
              <a:t>бортов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Calibri" panose="020F0502020204030204" pitchFamily="34" charset="0"/>
              </a:rPr>
              <a:t> </a:t>
            </a:r>
            <a:r>
              <a:rPr lang="ru-RU" sz="4800" dirty="0">
                <a:latin typeface="Calibri" panose="020F0502020204030204" pitchFamily="34" charset="0"/>
              </a:rPr>
              <a:t>(краев) и установлены с учетом невозможности случайного открытия крана.</a:t>
            </a:r>
          </a:p>
          <a:p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276872"/>
            <a:ext cx="2088232" cy="17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1100</TotalTime>
  <Words>2439</Words>
  <Application>Microsoft Office PowerPoint</Application>
  <PresentationFormat>Экран (4:3)</PresentationFormat>
  <Paragraphs>259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1_Аспект</vt:lpstr>
      <vt:lpstr>Презентация PowerPoint</vt:lpstr>
      <vt:lpstr>Нормативные ссылки:</vt:lpstr>
      <vt:lpstr>Презентация PowerPoint</vt:lpstr>
      <vt:lpstr>Общие требования безопасности при работе в лаборатории:</vt:lpstr>
      <vt:lpstr>Вредными факторами, действующими на персонал при работе в лаборатории, являются: </vt:lpstr>
      <vt:lpstr>Вредными факторами, действующими на персонал при работе в лаборатории, являются: </vt:lpstr>
      <vt:lpstr>В процессе работы персонал лаборатории обязан:</vt:lpstr>
      <vt:lpstr>Требования к рабочему месту и  рабочему процессу в КДЛ</vt:lpstr>
      <vt:lpstr>Требования к рабочему месту и рабочему процессу в КДЛ</vt:lpstr>
      <vt:lpstr>Требования к рабочему месту и  рабочему процессу в КДЛ</vt:lpstr>
      <vt:lpstr>Требования к рабочему месту и  рабочему процессу в КДЛ</vt:lpstr>
      <vt:lpstr>Организация рабочего места:</vt:lpstr>
      <vt:lpstr>Требования безопасности до начала работы </vt:lpstr>
      <vt:lpstr>Требования безопасности во время работы </vt:lpstr>
      <vt:lpstr>Требования безопасности при аварийных ситуациях</vt:lpstr>
      <vt:lpstr>Состав аптечки первой помощи:</vt:lpstr>
      <vt:lpstr>Требования безопасности при аварийных ситуациях</vt:lpstr>
      <vt:lpstr>Алгоритм поведения в случае аварийной ситуации при оказании помощи ВИЧ-инфицированным</vt:lpstr>
      <vt:lpstr>Состав аптечки для экстренной профилактики  парентеральных вирусных гепатитов и ВИЧ-инфекции  (Аптечка «Анти-СПИД») </vt:lpstr>
      <vt:lpstr>Требования безопасности по окончании работы: </vt:lpstr>
      <vt:lpstr>требования микробиологической безопасности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ohranatruda</cp:lastModifiedBy>
  <cp:revision>95</cp:revision>
  <dcterms:created xsi:type="dcterms:W3CDTF">2016-08-09T22:50:32Z</dcterms:created>
  <dcterms:modified xsi:type="dcterms:W3CDTF">2023-06-19T13:21:50Z</dcterms:modified>
</cp:coreProperties>
</file>