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301" r:id="rId42"/>
    <p:sldId id="298" r:id="rId43"/>
    <p:sldId id="300" r:id="rId44"/>
    <p:sldId id="297" r:id="rId45"/>
    <p:sldId id="299" r:id="rId46"/>
    <p:sldId id="304" r:id="rId47"/>
    <p:sldId id="302" r:id="rId48"/>
    <p:sldId id="303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7456E-C6C8-4541-9C57-DD2700648454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16A0-7BA5-47B0-8197-ED4B2CBE89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0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16A0-7BA5-47B0-8197-ED4B2CBE895C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22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6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9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696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97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2258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33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3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23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7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0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5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7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2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E7EE-90B0-4FB8-A688-7E8EC0152790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40A270B-85A9-48B8-A604-334A301399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0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0500" y="2209800"/>
            <a:ext cx="10543902" cy="3797300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ТРУДА </a:t>
            </a:r>
            <a:b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УЧРЕЖДЕНИИ ЗДРАВООХРАНЕНИЯ</a:t>
            </a:r>
            <a:r>
              <a:rPr lang="ru-RU" sz="6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ru-RU" sz="6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требования Правил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охране труда в медицинских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организациях, утвержденных приказом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Министерства труда и социальной защиты Российской Федерации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декабря 2020 г. N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928н</a:t>
            </a:r>
            <a:endParaRPr lang="ru-RU" sz="6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78" y="514215"/>
            <a:ext cx="1348408" cy="128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89020" y="642998"/>
            <a:ext cx="6096000" cy="11596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 cap="al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БУДЖЕТНОЕ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«Детская городская поликлиника Железнодорожного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в городе Ростове-на-Дону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5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43" y="449445"/>
            <a:ext cx="6521380" cy="15473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</a:t>
            </a:r>
            <a:r>
              <a:rPr lang="ru-RU" b="1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дение</a:t>
            </a:r>
            <a:r>
              <a:rPr lang="ru-RU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ДОКУМЕНТООБОРОа</a:t>
            </a:r>
            <a:r>
              <a:rPr lang="ru-RU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ОХРАНЕ ТРУДА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0" y="2262553"/>
            <a:ext cx="5308600" cy="23975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/>
              <a:t>Допускается возможность ведения документооборота в области охраны труда в электронном виде с использованием электронной подписи или любого другого способа, позволяющего идентифицировать личность работника, в соответствии с законодательством Российской Федерации.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3322" y="1986656"/>
            <a:ext cx="3188677" cy="4498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086" y="867747"/>
            <a:ext cx="3374053" cy="33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365125"/>
            <a:ext cx="1046894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cap="all" dirty="0" smtClean="0">
                <a:solidFill>
                  <a:srgbClr val="FF0000"/>
                </a:solidFill>
                <a:latin typeface="+mn-lt"/>
              </a:rPr>
              <a:t>Обязанности работодателя при </a:t>
            </a:r>
            <a:r>
              <a:rPr lang="ru-RU" sz="4000" b="1" cap="all" dirty="0" err="1" smtClean="0">
                <a:solidFill>
                  <a:srgbClr val="FF0000"/>
                </a:solidFill>
                <a:latin typeface="+mn-lt"/>
              </a:rPr>
              <a:t>ПРИёме</a:t>
            </a:r>
            <a:r>
              <a:rPr lang="ru-RU" sz="4000" b="1" cap="all" dirty="0" smtClean="0">
                <a:solidFill>
                  <a:srgbClr val="FF0000"/>
                </a:solidFill>
                <a:latin typeface="+mn-lt"/>
              </a:rPr>
              <a:t> РАБОТНИКА на работу</a:t>
            </a:r>
            <a:endParaRPr lang="ru-RU" sz="4000" b="1" cap="all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629" y="1825625"/>
            <a:ext cx="6651170" cy="2339975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При заключении трудового договора работодатель обязан обеспечить информирование работников о полагающихся им средствах индивидуальной защиты (далее - СИЗ), санитарно-гигиенической одежде, санитарной обуви и санитарных принадлежностях (далее - санитарная одежда), а работники обязаны правильно применять выданные им СИЗ, санитарную одежду.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6027" r="7864" b="6285"/>
          <a:stretch/>
        </p:blipFill>
        <p:spPr bwMode="auto">
          <a:xfrm>
            <a:off x="9613900" y="4165600"/>
            <a:ext cx="2071915" cy="228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06" y="2110252"/>
            <a:ext cx="25812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28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ЧТО НЕЛЬЗЯ ДЕЛАТЬ НА РАБОЧЕМ МЕСТЕ?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2624" y="1124981"/>
            <a:ext cx="5255075" cy="56187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/>
              <a:t>На рабочем месте запрещается курить, принимать пищу, хранить личную одежду, употреблять алкогольные напитки, наркотические средства и иные токсические и сильнодействующие лекарственные препараты (в том числе психотропные).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36" y="2463800"/>
            <a:ext cx="5496988" cy="416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8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127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ЧТО КАТЕГОРИЧЕСКИ ЗАПРЕЩАЕТСЯ?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6386" y="1151906"/>
            <a:ext cx="6970814" cy="468856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Запрещается: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а) выполнять работы, не предусмотренные трудовыми обязанностями;</a:t>
            </a:r>
            <a:br>
              <a:rPr lang="ru-RU" b="1" dirty="0"/>
            </a:br>
            <a:r>
              <a:rPr lang="ru-RU" b="1" dirty="0"/>
              <a:t>б) хранить и применять лекарственные средства, применяемые в медицинских целях, без этикеток, с нечитаемыми наименованиями, а также в поврежденной упаковке;</a:t>
            </a:r>
            <a:br>
              <a:rPr lang="ru-RU" b="1" dirty="0"/>
            </a:br>
            <a:r>
              <a:rPr lang="ru-RU" b="1" dirty="0"/>
              <a:t>в) пробовать лекарственные средства, применяемые в медицинских целях, на вкус и запах;</a:t>
            </a:r>
            <a:br>
              <a:rPr lang="ru-RU" b="1" dirty="0"/>
            </a:br>
            <a:r>
              <a:rPr lang="ru-RU" b="1" dirty="0"/>
              <a:t>г) работать с неисправным инструментом, на неисправном оборудовании, использовать неисправные приспособления, средства индивидуальной и коллективной защиты;</a:t>
            </a:r>
            <a:br>
              <a:rPr lang="ru-RU" b="1" dirty="0"/>
            </a:br>
            <a:r>
              <a:rPr lang="ru-RU" b="1" dirty="0"/>
              <a:t>д) эксплуатировать медицинские изделия, не имеющие регистрацию в порядке, установленном законодательством Российской Федерации.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r="7367"/>
          <a:stretch/>
        </p:blipFill>
        <p:spPr bwMode="auto">
          <a:xfrm>
            <a:off x="1349543" y="2006600"/>
            <a:ext cx="3681141" cy="383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5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565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 ДЕЙСТВОВАТЬ ВО ВРЕМЯ МАНИПУЛЯЦИЙ?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9522" y="938151"/>
            <a:ext cx="6234546" cy="5345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Во время проведения медицинских манипуляций запрещено касаться руками в перчатках своих глаз, носа, рта, незащищенных участков кожи.</a:t>
            </a:r>
          </a:p>
          <a:p>
            <a:pPr marL="0" indent="0">
              <a:buNone/>
            </a:pPr>
            <a:r>
              <a:rPr lang="ru-RU" dirty="0" smtClean="0"/>
              <a:t>Безопасность </a:t>
            </a:r>
            <a:r>
              <a:rPr lang="ru-RU" dirty="0"/>
              <a:t>работников при проведении технического обслуживания и ремонт медицинского оборудования должна обеспечиваться:</a:t>
            </a:r>
          </a:p>
          <a:p>
            <a:pPr marL="0" indent="0">
              <a:buNone/>
            </a:pPr>
            <a:r>
              <a:rPr lang="ru-RU" dirty="0"/>
              <a:t>а) соответствующей квалификацией персонала, неукоснительным выполнением требований эксплуатационной документации и инструкций по охране труда;</a:t>
            </a:r>
          </a:p>
          <a:p>
            <a:pPr marL="0" indent="0">
              <a:buNone/>
            </a:pPr>
            <a:r>
              <a:rPr lang="ru-RU" dirty="0"/>
              <a:t>б) соблюдением требований безопасности при проведении работ и использованием средств индивидуальной защиты.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4"/>
          <a:stretch/>
        </p:blipFill>
        <p:spPr bwMode="auto">
          <a:xfrm>
            <a:off x="889000" y="1592108"/>
            <a:ext cx="4379020" cy="396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1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35325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ТРЕБОВАНИЯ К МЫТЬЮ ПОЛОВ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390" y="1825625"/>
            <a:ext cx="624741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При передвижении по медицинской организации во избежание </a:t>
            </a:r>
            <a:r>
              <a:rPr lang="ru-RU" dirty="0" err="1" smtClean="0"/>
              <a:t>поскальзывания</a:t>
            </a:r>
            <a:r>
              <a:rPr lang="ru-RU" dirty="0" smtClean="0"/>
              <a:t> </a:t>
            </a:r>
            <a:r>
              <a:rPr lang="ru-RU" dirty="0"/>
              <a:t>и падения работник обязан обращать внимание на состояние пола в помещениях. Передвигаться по мокрым (мытым) полам необходимо с повышенной осторожностью. После влажной обработки на полу должны быть установлены предупреждающие таблички до высыхания пола.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D"/>
              </a:clrFrom>
              <a:clrTo>
                <a:srgbClr val="FD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18510"/>
          <a:stretch/>
        </p:blipFill>
        <p:spPr bwMode="auto">
          <a:xfrm>
            <a:off x="931956" y="3302000"/>
            <a:ext cx="2036875" cy="332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2" t="2634" r="22671" b="26733"/>
          <a:stretch/>
        </p:blipFill>
        <p:spPr bwMode="auto">
          <a:xfrm>
            <a:off x="3073154" y="2832100"/>
            <a:ext cx="1831357" cy="36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8942" r="8302" b="10609"/>
          <a:stretch/>
        </p:blipFill>
        <p:spPr bwMode="auto">
          <a:xfrm>
            <a:off x="9919360" y="4879717"/>
            <a:ext cx="1816925" cy="160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9" y="3882465"/>
            <a:ext cx="2854791" cy="262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11" y="1477052"/>
            <a:ext cx="2833031" cy="22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242" y="365126"/>
            <a:ext cx="7090558" cy="5207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ПОГРУЗКА И РАЗГРУЗКА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5273" y="977899"/>
            <a:ext cx="7298702" cy="56800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/>
              <a:t>Работники должны соблюдать нормы подъема и перемещения тяжестей (допустимые нагрузки).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Работодателю запрещается направлять работника на работу, где нагрузки превышают установленные нормы подъема и перемещения тяжестей</a:t>
            </a:r>
            <a:r>
              <a:rPr lang="ru-RU" sz="16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Приказ Министерства труда и социальной защиты Российской Федерации от 28 октября 2020 г. N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753н «ОБ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УТВЕРЖДЕНИИ ПРАВИЛ ПО ОХРАНЕ ТРУДА ПРИ ПОГРУЗОЧНО-РАЗГРУЗОЧНЫХ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РАБОТАХ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РАЗМЕЩЕНИИ ГРУЗОВ»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5B9BD5">
                    <a:lumMod val="75000"/>
                  </a:srgbClr>
                </a:solidFill>
              </a:rPr>
              <a:t>ПРАВИЛА ПО ОХРАНЕ ТРУДА ПРИ ПОГРУЗОЧНО-РАЗГРУЗОЧНЫХ РАБОТАХ И РАЗМЕЩЕНИИ ГРУЗОВ, </a:t>
            </a:r>
            <a:r>
              <a:rPr lang="ru-RU" sz="1200" dirty="0" smtClean="0">
                <a:solidFill>
                  <a:prstClr val="black"/>
                </a:solidFill>
              </a:rPr>
              <a:t>(</a:t>
            </a:r>
            <a:r>
              <a:rPr lang="ru-RU" sz="1200" dirty="0">
                <a:solidFill>
                  <a:prstClr val="black"/>
                </a:solidFill>
              </a:rPr>
              <a:t>далее - Правила), устанавливают государственные нормативные требования охраны труда при выполнении погрузочно-разгрузочных работ, транспортировке, размещении и хранении грузов. Правила обязательны для исполнения работодателями - юридическими и физическими лицами независимо от их организационно-правовых форм, осуществляющими погрузочно-разгрузочные работы и размещение грузов (далее - работодатели), и работниками, выполняющими погрузочно-разгрузочные работы (далее - работники).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prstClr val="black"/>
                </a:solidFill>
              </a:rPr>
              <a:t>    Пунктом 34 Правил установлены нормы по подъему и перемещению тяжестей: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prstClr val="black"/>
                </a:solidFill>
              </a:rPr>
              <a:t>Производство погрузочно-разгрузочных работ допускается при соблюдении предельно допустимых норм разового подъема тяжестей (без перемещения): мужчинами - не более 50 кг; женщинами - не более 15 кг.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prstClr val="black"/>
                </a:solidFill>
              </a:rPr>
              <a:t>     Пункт 35 </a:t>
            </a:r>
            <a:r>
              <a:rPr lang="ru-RU" sz="1200" dirty="0">
                <a:solidFill>
                  <a:prstClr val="black"/>
                </a:solidFill>
              </a:rPr>
              <a:t>Правил устанавливает, что погрузка и разгрузка грузов массой от 50 кг до 500 кг должна производиться с применением грузоподъемного оборудования и устройств (тельферов, лебедок, талей, блоков). Ручная погрузка и разгрузка таких грузов допускается под руководством лица, назначенного работодателем ответственным за безопасное производство работ, и при условии, что нагрузка на одного работника не будет превышать 50 кг.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prstClr val="black"/>
                </a:solidFill>
              </a:rPr>
              <a:t>       При производстве погрузочно-разгрузочных работ несколькими работниками необходимо каждому из них следить за тем, чтобы не причинить друг другу травмы инструментами или грузами.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206826"/>
            <a:ext cx="2715143" cy="135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54"/>
            <a:ext cx="12192000" cy="96893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РАЗЪЯСНЕНИЯ ПО ПОГРУЗОЧНЫМ РАБОТАМ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0269" y="755162"/>
            <a:ext cx="7636340" cy="43984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   В соответствии с ч. 2 ст. 253 Трудового кодекса запрещается применение труда женщин на работах, связанных с подъемом и перемещением вручную тяжестей, превышающих предельно допустимые для них нормы (Приказ Минтруда России от 14 сентября 2021 № 629н 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Об утверждении предельно допустимых норм нагрузок для женщин при подъеме и перемещении тяжестей вручную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")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b="1" dirty="0">
                <a:solidFill>
                  <a:schemeClr val="accent1">
                    <a:lumMod val="75000"/>
                  </a:schemeClr>
                </a:solidFill>
              </a:rPr>
              <a:t>Приложение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b="1" dirty="0">
                <a:solidFill>
                  <a:schemeClr val="accent1">
                    <a:lumMod val="75000"/>
                  </a:schemeClr>
                </a:solidFill>
              </a:rPr>
              <a:t>к приказу Министерства труда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b="1" dirty="0">
                <a:solidFill>
                  <a:schemeClr val="accent1">
                    <a:lumMod val="75000"/>
                  </a:schemeClr>
                </a:solidFill>
              </a:rPr>
              <a:t>и социальной защиты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b="1" dirty="0">
                <a:solidFill>
                  <a:schemeClr val="accent1">
                    <a:lumMod val="75000"/>
                  </a:schemeClr>
                </a:solidFill>
              </a:rPr>
              <a:t>Российской Федерации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00" b="1" dirty="0">
                <a:solidFill>
                  <a:schemeClr val="accent1">
                    <a:lumMod val="75000"/>
                  </a:schemeClr>
                </a:solidFill>
              </a:rPr>
              <a:t>от 14 сентября 2021 г. N 629н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Предельно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допустимые нормы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нагрузок для женщин при подъеме и перемещении тяжестей вручную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200" b="1" i="1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b="1" i="1" dirty="0" smtClean="0"/>
              <a:t>Соответственно, при выполнении работ, связанных с подъемом и перемещением тяжестей, следует руководствоваться как требованиями Правил, так и требованиями Приказа Минтруда России от 14 сентября 2021 № 629н </a:t>
            </a:r>
            <a:endParaRPr lang="ru-RU" sz="1200" b="1" i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3079218"/>
            <a:ext cx="2588091" cy="136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b="8248"/>
          <a:stretch/>
        </p:blipFill>
        <p:spPr bwMode="auto">
          <a:xfrm>
            <a:off x="622299" y="5153619"/>
            <a:ext cx="2722817" cy="117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73154"/>
              </p:ext>
            </p:extLst>
          </p:nvPr>
        </p:nvGraphicFramePr>
        <p:xfrm>
          <a:off x="3824878" y="3207375"/>
          <a:ext cx="7853001" cy="2804537"/>
        </p:xfrm>
        <a:graphic>
          <a:graphicData uri="http://schemas.openxmlformats.org/drawingml/2006/table">
            <a:tbl>
              <a:tblPr/>
              <a:tblGrid>
                <a:gridCol w="5258400">
                  <a:extLst>
                    <a:ext uri="{9D8B030D-6E8A-4147-A177-3AD203B41FA5}">
                      <a16:colId xmlns:a16="http://schemas.microsoft.com/office/drawing/2014/main" val="594541913"/>
                    </a:ext>
                  </a:extLst>
                </a:gridCol>
                <a:gridCol w="2594601">
                  <a:extLst>
                    <a:ext uri="{9D8B030D-6E8A-4147-A177-3AD203B41FA5}">
                      <a16:colId xmlns:a16="http://schemas.microsoft.com/office/drawing/2014/main" val="509932918"/>
                    </a:ext>
                  </a:extLst>
                </a:gridCol>
              </a:tblGrid>
              <a:tr h="459391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Характер работы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Предельно допустимая масса груза (включая массу тары и упаковки)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69141"/>
                  </a:ext>
                </a:extLst>
              </a:tr>
              <a:tr h="324249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Подъем и перемещение тяжестей при чередовании с другой работой (до 2 раз в час)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10 кг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01176"/>
                  </a:ext>
                </a:extLst>
              </a:tr>
              <a:tr h="324249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Подъем и перемещение тяжестей постоянно в течение рабочей смены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7 кг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99093"/>
                  </a:ext>
                </a:extLst>
              </a:tr>
              <a:tr h="324249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Суммарная масса грузов, перемещаемых в течение каждого часа рабочего дня (смены), не должна превышать: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66130"/>
                  </a:ext>
                </a:extLst>
              </a:tr>
              <a:tr h="189108"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</a:rPr>
                        <a:t>с рабочей поверхности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350 кг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95170"/>
                  </a:ext>
                </a:extLst>
              </a:tr>
              <a:tr h="189108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с пола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175 кг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541344"/>
                  </a:ext>
                </a:extLst>
              </a:tr>
              <a:tr h="189108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Разовый подъем тяжестей (без перемещения)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15 кг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844874"/>
                  </a:ext>
                </a:extLst>
              </a:tr>
              <a:tr h="324249">
                <a:tc gridSpan="2"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</a:rPr>
                        <a:t>При перемещении грузов на тележках или в контейнерах прилагаемое усилие не должно превышать 10 кгс.</a:t>
                      </a:r>
                    </a:p>
                  </a:txBody>
                  <a:tcPr marL="66944" marR="66944" marT="33472" marB="3347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9213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34811" y="2790702"/>
            <a:ext cx="22463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877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 ОРГАНИЗОВАТЬ ДВИЖЕНИЕ НА ВНЕШНЕЙ ТЕРРИТОРИИ </a:t>
            </a:r>
            <a:r>
              <a:rPr lang="ru-RU" sz="3200" b="1" cap="al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медучреждения</a:t>
            </a:r>
            <a:endParaRPr lang="ru-RU" sz="3200" b="1" cap="al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3928" y="1235034"/>
            <a:ext cx="7101445" cy="39084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/>
              <a:t>Для обеспечения безопасности дорожного движения по территории медицинской организации должны быть разработаны и утверждены работодателем схема маршрутов движения транспортных средств и схема маршрутов движения пешеходов по территории. Схемы маршрутов движения должны быть вывешены перед въездом (входом) на территорию организации.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81" y="1235034"/>
            <a:ext cx="346114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0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КАКИЕ ЗНАКИ ДОЛЖНЫ БЫТЬ НА ТЕРРИТОРИИ И НА ПОДЪЕЗДЕ К </a:t>
            </a:r>
            <a:r>
              <a:rPr lang="ru-RU" sz="3600" b="1" cap="al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медучреждению</a:t>
            </a:r>
            <a:endParaRPr lang="ru-RU" sz="3600" b="1" cap="al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6436" y="1453485"/>
            <a:ext cx="5106390" cy="20390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На территории медицинской организации должны быть установлены знаки ограничения скорости движения.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61" y="1738059"/>
            <a:ext cx="1964215" cy="196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40" y="2527134"/>
            <a:ext cx="1930732" cy="193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t="8073" r="21245" b="7957"/>
          <a:stretch/>
        </p:blipFill>
        <p:spPr bwMode="auto">
          <a:xfrm>
            <a:off x="2153255" y="4331601"/>
            <a:ext cx="2021521" cy="194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t="4770" r="19643" b="4645"/>
          <a:stretch/>
        </p:blipFill>
        <p:spPr bwMode="auto">
          <a:xfrm>
            <a:off x="10026012" y="4044755"/>
            <a:ext cx="1896814" cy="25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8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633"/>
            <a:ext cx="10515600" cy="8317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НОРМАТИВНО-ПРАВОВАЯ БАЗА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144347"/>
            <a:ext cx="6831875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Трудовой кодекс Российской Федерации. Раздел X. Охрана труда. Глава 33. Общие положения. Статья 209. Основные понятия.</a:t>
            </a:r>
          </a:p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Приказ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инистерства труда и социальной защиты Российской Федерации от 18 декабря 2020 г. N 928н «Об утверждении правил по охране труда в медицинских организациях».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Приказ Министерства здравоохранения Российской Федерации от 6 августа 2013 г. N 529н «Об утверждении номенклатуры медицинских организаций».</a:t>
            </a:r>
          </a:p>
          <a:p>
            <a:pPr marL="0" indent="0" algn="just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620" y="1828800"/>
            <a:ext cx="4293456" cy="45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502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ОБОЗНАЧЕНИЕ ЛЮКОВ РАЗНЫХ СЛУЖБ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0234" y="813646"/>
            <a:ext cx="3348841" cy="40789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/>
              <a:t>Временные выемки (ямы, канавы) или временно открытые люки в местах возможного нахождения людей должны своевременно закрываться (перекрываться) либо должны быть ограждены защитными ограждениями. На ограждении необходимо устанавливать предупреждающие надписи и (или) знаки, а в ночное время - сигнально</a:t>
            </a:r>
            <a:r>
              <a:rPr lang="ru-RU" sz="2000" dirty="0"/>
              <a:t>е освещение.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r="25050" b="6798"/>
          <a:stretch/>
        </p:blipFill>
        <p:spPr bwMode="auto">
          <a:xfrm>
            <a:off x="3291322" y="5503882"/>
            <a:ext cx="1247239" cy="119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38" y="4067075"/>
            <a:ext cx="1407061" cy="126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84" y="907711"/>
            <a:ext cx="1370754" cy="137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6542" r="16125" b="7030"/>
          <a:stretch/>
        </p:blipFill>
        <p:spPr bwMode="auto">
          <a:xfrm>
            <a:off x="6815032" y="3559847"/>
            <a:ext cx="1255026" cy="124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82" y="2778043"/>
            <a:ext cx="1170631" cy="117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86" y="2374900"/>
            <a:ext cx="1172277" cy="118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11164" r="16360" b="9498"/>
          <a:stretch/>
        </p:blipFill>
        <p:spPr bwMode="auto">
          <a:xfrm>
            <a:off x="3336390" y="1143044"/>
            <a:ext cx="1417954" cy="132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286" y="4551948"/>
            <a:ext cx="1267934" cy="15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39" y="1476821"/>
            <a:ext cx="1517219" cy="158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8117" r="3300" b="9442"/>
          <a:stretch/>
        </p:blipFill>
        <p:spPr bwMode="auto">
          <a:xfrm>
            <a:off x="6288161" y="5327722"/>
            <a:ext cx="1154384" cy="104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5358" r="10021" b="5149"/>
          <a:stretch/>
        </p:blipFill>
        <p:spPr bwMode="auto">
          <a:xfrm>
            <a:off x="7442549" y="5576868"/>
            <a:ext cx="1147210" cy="115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7" r="36879"/>
          <a:stretch/>
        </p:blipFill>
        <p:spPr bwMode="auto">
          <a:xfrm rot="16200000">
            <a:off x="9801309" y="4457601"/>
            <a:ext cx="867343" cy="33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2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01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СКОЛЬЗСКИЕ И ТРАВМООПАСНЫЕ УЧАСТКИ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2047" y="1104405"/>
            <a:ext cx="5617027" cy="264819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600" dirty="0"/>
              <a:t>Работодатель обязан обеспечить безопасную эксплуатацию зданий и сооружений, в том числе ликвидировать скользкие и </a:t>
            </a:r>
            <a:r>
              <a:rPr lang="ru-RU" sz="3600" dirty="0" err="1"/>
              <a:t>травмоопасные</a:t>
            </a:r>
            <a:r>
              <a:rPr lang="ru-RU" sz="3600" dirty="0"/>
              <a:t> участки территории (в зимнее время), принимать меры, исключающие падения работников.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00" y="1104405"/>
            <a:ext cx="3399600" cy="155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/>
          <a:stretch/>
        </p:blipFill>
        <p:spPr bwMode="auto">
          <a:xfrm>
            <a:off x="3503683" y="3985875"/>
            <a:ext cx="1576317" cy="22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3948" r="8165" b="4104"/>
          <a:stretch/>
        </p:blipFill>
        <p:spPr bwMode="auto">
          <a:xfrm>
            <a:off x="5336697" y="4491071"/>
            <a:ext cx="1621384" cy="220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17749" b="22510"/>
          <a:stretch/>
        </p:blipFill>
        <p:spPr bwMode="auto">
          <a:xfrm>
            <a:off x="7531100" y="4416674"/>
            <a:ext cx="4317258" cy="20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4557" r="17140" b="4695"/>
          <a:stretch/>
        </p:blipFill>
        <p:spPr bwMode="auto">
          <a:xfrm>
            <a:off x="1680400" y="3594100"/>
            <a:ext cx="1566586" cy="199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1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219" y="101601"/>
            <a:ext cx="11682382" cy="584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ОБОЗНАЧЕНИЕ ПОЖАРООПАСНЫХ ПОМЕЩЕНИЙ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5434" y="1054702"/>
            <a:ext cx="5841999" cy="26577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/>
              <a:t>На дверях помещений, где используются (хранятся) легковоспламеняющиеся вещества, должен быть установлен предупреждающий знак "</a:t>
            </a:r>
            <a:r>
              <a:rPr lang="ru-RU" sz="2400" dirty="0" err="1"/>
              <a:t>Пожароопасно</a:t>
            </a:r>
            <a:r>
              <a:rPr lang="ru-RU" sz="2400" dirty="0"/>
              <a:t>. Легковоспламеняющиеся вещества".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9" r="25671"/>
          <a:stretch/>
        </p:blipFill>
        <p:spPr bwMode="auto">
          <a:xfrm>
            <a:off x="1745949" y="3891532"/>
            <a:ext cx="1647795" cy="22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44" y="1993900"/>
            <a:ext cx="1641947" cy="218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/>
          <a:stretch/>
        </p:blipFill>
        <p:spPr bwMode="auto">
          <a:xfrm>
            <a:off x="3771901" y="4589640"/>
            <a:ext cx="1739899" cy="157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0" b="14901"/>
          <a:stretch/>
        </p:blipFill>
        <p:spPr bwMode="auto">
          <a:xfrm>
            <a:off x="6121400" y="4368800"/>
            <a:ext cx="4344625" cy="17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6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545" y="0"/>
            <a:ext cx="10536307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cap="all" dirty="0" smtClean="0">
                <a:solidFill>
                  <a:srgbClr val="FF0000"/>
                </a:solidFill>
                <a:latin typeface="+mn-lt"/>
              </a:rPr>
              <a:t>КАК ПЕРСОНАЛ должен перемещаться </a:t>
            </a:r>
            <a:r>
              <a:rPr lang="ru-RU" sz="3600" b="1" cap="all" dirty="0">
                <a:solidFill>
                  <a:srgbClr val="FF0000"/>
                </a:solidFill>
                <a:latin typeface="+mn-lt"/>
              </a:rPr>
              <a:t>по территории медицинской организации и в помещении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0" y="1689100"/>
            <a:ext cx="5232400" cy="29337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При перемещении по территории медицинской организации и в помещении, персонал должен пользоваться только установленными проходами, на которых отсутствуют препятствия в виде </a:t>
            </a:r>
            <a:r>
              <a:rPr lang="ru-RU" dirty="0" err="1" smtClean="0"/>
              <a:t>загроможденности</a:t>
            </a:r>
            <a:r>
              <a:rPr lang="ru-RU" dirty="0" smtClean="0"/>
              <a:t> оборудованием</a:t>
            </a:r>
            <a:r>
              <a:rPr lang="ru-RU" dirty="0"/>
              <a:t>, материалами  и захламленности </a:t>
            </a:r>
            <a:r>
              <a:rPr lang="ru-RU" dirty="0" smtClean="0"/>
              <a:t>отходами </a:t>
            </a:r>
            <a:r>
              <a:rPr lang="ru-RU" dirty="0"/>
              <a:t>производства, ям, траншей, кюветов, колодцев подземных коммуникаций, резервуаров с водой.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400" y="1283636"/>
            <a:ext cx="14097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3975100"/>
            <a:ext cx="4102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95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ОСВЕЩЕНИЕ ТЕРРИТОРИИ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2100" y="2766151"/>
            <a:ext cx="3850903" cy="25416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Территория медицинской организации должна быть освещена для прохода в темное время суток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325563"/>
            <a:ext cx="6412510" cy="39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0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2026385"/>
            <a:ext cx="3617150" cy="17652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5901"/>
            <a:ext cx="12192000" cy="6016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ЧТО ДЕЛАТЬ С ВИРУСАМИ?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1400" y="1230926"/>
            <a:ext cx="7531100" cy="214727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i="1" dirty="0" smtClean="0"/>
              <a:t>         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целях снижения риска контаминации вирусами, бактериями и другими патогенами персонал, контактирующий с инфекционными пациентами, обязан: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) приходя на работу, снимать личную одежду и обувь и надевать спецодежду и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</a:rPr>
              <a:t>санодежду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400" b="1" i="1" dirty="0" err="1">
                <a:solidFill>
                  <a:schemeClr val="accent1">
                    <a:lumMod val="75000"/>
                  </a:schemeClr>
                </a:solidFill>
              </a:rPr>
              <a:t>спецобувь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, проходить санитарный пропускник при приходе на работу и в обратном порядке по окончании рабочего дня;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б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) хранить личную одежду в отдельной секции индивидуального шкафа, не допуская ее совместное хранение со спецодеждой;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) периодически обеззараживать свои индивидуальные шкафы в гардеробной</a:t>
            </a: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3791606"/>
            <a:ext cx="11033950" cy="27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6948"/>
          <a:stretch/>
        </p:blipFill>
        <p:spPr bwMode="auto">
          <a:xfrm>
            <a:off x="881470" y="1929607"/>
            <a:ext cx="4501926" cy="344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700" y="308758"/>
            <a:ext cx="11417300" cy="9134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ПЕРСОНАЛУ, ОБСЛУЖИВАЮЩЕМУ ПАЦИЕНТОВ, ЗАПРЕЩАЕТСЯ: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3396" y="1460499"/>
            <a:ext cx="6202855" cy="4971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</a:t>
            </a:r>
            <a:r>
              <a:rPr lang="ru-RU" dirty="0"/>
              <a:t>) садиться на кровать пациентов;</a:t>
            </a:r>
          </a:p>
          <a:p>
            <a:pPr marL="0" indent="0">
              <a:buNone/>
            </a:pPr>
            <a:r>
              <a:rPr lang="ru-RU" dirty="0" smtClean="0"/>
              <a:t>б</a:t>
            </a:r>
            <a:r>
              <a:rPr lang="ru-RU" dirty="0"/>
              <a:t>) появляться в отделении или на рабочем месте без спецодежды;</a:t>
            </a:r>
          </a:p>
          <a:p>
            <a:pPr marL="0" indent="0">
              <a:buNone/>
            </a:pPr>
            <a:r>
              <a:rPr lang="ru-RU" dirty="0" smtClean="0"/>
              <a:t>в</a:t>
            </a:r>
            <a:r>
              <a:rPr lang="ru-RU" dirty="0"/>
              <a:t>) выходить в спецодежде за пределы инфекционного отделения или надевать верхнюю одежду на спецодежду, а также выносить спецодежду домой;</a:t>
            </a:r>
          </a:p>
          <a:p>
            <a:pPr marL="0" indent="0">
              <a:buNone/>
            </a:pPr>
            <a:r>
              <a:rPr lang="ru-RU" dirty="0" smtClean="0"/>
              <a:t>г</a:t>
            </a:r>
            <a:r>
              <a:rPr lang="ru-RU" dirty="0"/>
              <a:t>) появляться в столовой или буфете в спецодежде;</a:t>
            </a:r>
          </a:p>
          <a:p>
            <a:pPr marL="0" indent="0">
              <a:buNone/>
            </a:pPr>
            <a:r>
              <a:rPr lang="ru-RU" dirty="0" smtClean="0"/>
              <a:t>д</a:t>
            </a:r>
            <a:r>
              <a:rPr lang="ru-RU" dirty="0"/>
              <a:t>) пользоваться </a:t>
            </a:r>
            <a:r>
              <a:rPr lang="ru-RU" dirty="0" smtClean="0"/>
              <a:t>туалетной комнатой, </a:t>
            </a:r>
            <a:r>
              <a:rPr lang="ru-RU" dirty="0"/>
              <a:t>предназначенной для пациентов, посудой и другими вещами, находящимися в пользовании пациентов;</a:t>
            </a:r>
          </a:p>
          <a:p>
            <a:pPr marL="0" indent="0">
              <a:buNone/>
            </a:pPr>
            <a:r>
              <a:rPr lang="ru-RU" dirty="0" smtClean="0"/>
              <a:t>е</a:t>
            </a:r>
            <a:r>
              <a:rPr lang="ru-RU" dirty="0"/>
              <a:t>) переходить из одного отделения в другое или входить в боксы и палаты без особой необходимости.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2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65275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>
                <a:solidFill>
                  <a:srgbClr val="FF0000"/>
                </a:solidFill>
                <a:latin typeface="+mn-lt"/>
              </a:rPr>
              <a:t>Действия медицинских работников при выявлении пациента с заболеванием или с подозрением на заболевание, </a:t>
            </a:r>
            <a:r>
              <a:rPr lang="ru-RU" sz="2400" b="1" cap="all" dirty="0" smtClean="0">
                <a:solidFill>
                  <a:srgbClr val="FF0000"/>
                </a:solidFill>
                <a:latin typeface="+mn-lt"/>
              </a:rPr>
              <a:t>вызванное </a:t>
            </a:r>
            <a:r>
              <a:rPr lang="ru-RU" sz="2400" b="1" cap="all" dirty="0">
                <a:solidFill>
                  <a:srgbClr val="FF0000"/>
                </a:solidFill>
                <a:latin typeface="+mn-lt"/>
              </a:rPr>
              <a:t>микроорганизмами I-II группы патогенности </a:t>
            </a:r>
            <a:r>
              <a:rPr lang="ru-RU" sz="2400" b="1" cap="all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400" b="1" cap="all" dirty="0" smtClean="0">
                <a:solidFill>
                  <a:srgbClr val="FF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(</a:t>
            </a:r>
            <a:r>
              <a:rPr lang="ru-RU" sz="2400" b="1" dirty="0">
                <a:solidFill>
                  <a:srgbClr val="FF0000"/>
                </a:solidFill>
              </a:rPr>
              <a:t>далее - инфицированный пациент):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8026" y="2159000"/>
            <a:ext cx="7863774" cy="4417002"/>
          </a:xfrm>
        </p:spPr>
        <p:txBody>
          <a:bodyPr>
            <a:normAutofit fontScale="625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а</a:t>
            </a:r>
            <a:r>
              <a:rPr lang="ru-RU" dirty="0"/>
              <a:t>) медицинский работник, выявивший инфицированного пациента, обязан: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1</a:t>
            </a:r>
            <a:r>
              <a:rPr lang="ru-RU" dirty="0"/>
              <a:t>) изолировать инфицированного пациента по месту выявления, прекратить прием пациентов, закрыть кабинет/палату, окна и двери;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2</a:t>
            </a:r>
            <a:r>
              <a:rPr lang="ru-RU" dirty="0"/>
              <a:t>) известить непосредственного руководителя (по телефону или через коллег, не открывая дверей кабинета/палаты) о случае выявления инфицированного пациента;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б</a:t>
            </a:r>
            <a:r>
              <a:rPr lang="ru-RU" dirty="0"/>
              <a:t>) руководитель обязан обеспечить: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1</a:t>
            </a:r>
            <a:r>
              <a:rPr lang="ru-RU" dirty="0"/>
              <a:t>) медицинских работников, контактирующих с инфицированным пациентом, полагающимися санитарными средствами и СИЗ;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2</a:t>
            </a:r>
            <a:r>
              <a:rPr lang="ru-RU" dirty="0"/>
              <a:t>) наличие в помещении с инфицированным пациентом бактерицидного облучателя или другого устройства для обеззараживания воздуха и (или) поверхностей;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3</a:t>
            </a:r>
            <a:r>
              <a:rPr lang="ru-RU" dirty="0"/>
              <a:t>) известить о данном случае работодателя;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в</a:t>
            </a:r>
            <a:r>
              <a:rPr lang="ru-RU" dirty="0"/>
              <a:t>) медицинские работники, контактирующие с инфицированным пациентом, обязаны: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1</a:t>
            </a:r>
            <a:r>
              <a:rPr lang="ru-RU" dirty="0"/>
              <a:t>) надеть полагающиеся санитарную одежду и средства индивидуальной защиты;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2</a:t>
            </a:r>
            <a:r>
              <a:rPr lang="ru-RU" dirty="0"/>
              <a:t>) надеть медицинскую маску инфицированному пациенту;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3</a:t>
            </a:r>
            <a:r>
              <a:rPr lang="ru-RU" dirty="0"/>
              <a:t>) включить бактерицидный облучатель или другое устройство для обеззараживания воздуха и (или) поверхностей для дезинфекции воздушной среды помещения;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г</a:t>
            </a:r>
            <a:r>
              <a:rPr lang="ru-RU" dirty="0"/>
              <a:t>) работодатель обязан: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1</a:t>
            </a:r>
            <a:r>
              <a:rPr lang="ru-RU" dirty="0"/>
              <a:t>) прекратить сообщения между кабинетами/палатами и этажами медицинской организации;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2</a:t>
            </a:r>
            <a:r>
              <a:rPr lang="ru-RU" dirty="0"/>
              <a:t>) выставить посты у кабинета/палаты, в котором выявлен инфицированный пациент, у входа в медицинскую организацию и на этажах здания;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3</a:t>
            </a:r>
            <a:r>
              <a:rPr lang="ru-RU" dirty="0"/>
              <a:t>) организовать передаточный пункт на этаже, на котором выявлен инфицированный пациент, для передачи необходимого имущества, лекарственных препаратов, санитарных средств, СИЗ и медицинских изделий;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4</a:t>
            </a:r>
            <a:r>
              <a:rPr lang="ru-RU" dirty="0"/>
              <a:t>) организовать проведение санитарной обработки помещений и работников, работающих с инфицированным пациентом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54" y="2159000"/>
            <a:ext cx="2724149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26" y="4744584"/>
            <a:ext cx="2588577" cy="183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1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937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РАБОТНИКИ, ОКАЗЫВАЮЩИЕ МЕДИЦИНСКУЮ ПОМОЩЬ НА ДОМУ ИНФИЦИРОВАННЫМ ПАЦИЕНТАМ, ОБЯЗАНЫ:</a:t>
            </a:r>
            <a:br>
              <a:rPr lang="ru-RU" sz="3200" b="1" dirty="0" smtClean="0">
                <a:solidFill>
                  <a:srgbClr val="FF0000"/>
                </a:solidFill>
                <a:latin typeface="+mn-lt"/>
              </a:rPr>
            </a:b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6379" y="997528"/>
            <a:ext cx="7465621" cy="5860472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а) надевать и использовать необходимые санитарную одежду и средства индивидуальной защиты, и не снимать их при осмотре, опросе инфицированного пациента, при нахождении в его квартире, доме;</a:t>
            </a:r>
          </a:p>
          <a:p>
            <a:r>
              <a:rPr lang="ru-RU" dirty="0" smtClean="0"/>
              <a:t>б</a:t>
            </a:r>
            <a:r>
              <a:rPr lang="ru-RU" dirty="0"/>
              <a:t>) иметь запас медицинских масок в количестве не менее 20 штук и предлагать их пациенту, прежде чем приступить к опросу и осмотру;</a:t>
            </a:r>
          </a:p>
          <a:p>
            <a:r>
              <a:rPr lang="ru-RU" dirty="0" smtClean="0"/>
              <a:t>в</a:t>
            </a:r>
            <a:r>
              <a:rPr lang="ru-RU" dirty="0"/>
              <a:t>) пациент во время осмотра и опроса медицинским работником должен находиться в медицинской маске;</a:t>
            </a:r>
          </a:p>
          <a:p>
            <a:r>
              <a:rPr lang="ru-RU" dirty="0" smtClean="0"/>
              <a:t>г</a:t>
            </a:r>
            <a:r>
              <a:rPr lang="ru-RU" dirty="0"/>
              <a:t>) обрабатывать руки в перчатках дезинфицирующим средством;</a:t>
            </a:r>
          </a:p>
          <a:p>
            <a:r>
              <a:rPr lang="ru-RU" dirty="0" smtClean="0"/>
              <a:t>д</a:t>
            </a:r>
            <a:r>
              <a:rPr lang="ru-RU" dirty="0"/>
              <a:t>) после выхода из квартиры, дома инфицированного пациента снять санитарную одежду и СИЗ, упаковать их в пакет для медицинских отходов класса В и обеспечить их дальнейшую транспортировку для утилизации.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6670" r="16708" b="16461"/>
          <a:stretch/>
        </p:blipFill>
        <p:spPr bwMode="auto">
          <a:xfrm>
            <a:off x="1350704" y="2971799"/>
            <a:ext cx="3345987" cy="306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8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1613" y="624110"/>
            <a:ext cx="9783000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ТРЕБОВАНИЯ ОХРАНЫ ТРУДА ПРИ РАБОТЕ В </a:t>
            </a:r>
            <a:r>
              <a:rPr lang="ru-RU" sz="3200" b="1" dirty="0" smtClean="0">
                <a:solidFill>
                  <a:srgbClr val="FF0000"/>
                </a:solidFill>
              </a:rPr>
              <a:t>ОПЕРАЦИОННЫХ</a:t>
            </a:r>
            <a:r>
              <a:rPr lang="ru-RU" b="1" dirty="0" smtClean="0">
                <a:solidFill>
                  <a:srgbClr val="FF0000"/>
                </a:solidFill>
              </a:rPr>
              <a:t> БЛОКАХ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2015" y="1825625"/>
            <a:ext cx="662643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При проведении операции вход в операционную персоналу, не участвующему в операции, </a:t>
            </a:r>
            <a:r>
              <a:rPr lang="ru-RU" dirty="0" smtClean="0"/>
              <a:t>запрещается.</a:t>
            </a:r>
          </a:p>
          <a:p>
            <a:pPr marL="0" indent="0">
              <a:buNone/>
            </a:pPr>
            <a:r>
              <a:rPr lang="ru-RU" dirty="0"/>
              <a:t>Запрещается хранение в операционном зале предметов, не используемых во время операции.</a:t>
            </a:r>
            <a:br>
              <a:rPr lang="ru-RU" dirty="0"/>
            </a:br>
            <a:r>
              <a:rPr lang="ru-RU" dirty="0"/>
              <a:t>Персоналу в операционном блоке запрещается носить одежду из шерсти, шелка, нейлона, капрона и других синтетических материалов во избежание накопления статических электрических зарядов на </a:t>
            </a:r>
            <a:r>
              <a:rPr lang="ru-RU" dirty="0" smtClean="0"/>
              <a:t>теле </a:t>
            </a:r>
            <a:r>
              <a:rPr lang="ru-RU" dirty="0"/>
              <a:t>человека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Персоналу в операционной запрещается носить браслеты, кольца, цепочки и другие металлические </a:t>
            </a:r>
            <a:r>
              <a:rPr lang="ru-RU" dirty="0" smtClean="0"/>
              <a:t>вещи.</a:t>
            </a:r>
          </a:p>
          <a:p>
            <a:pPr marL="0" indent="0">
              <a:buNone/>
            </a:pPr>
            <a:r>
              <a:rPr lang="ru-RU" dirty="0"/>
              <a:t>Руки персонала, обслуживающего наркозные аппараты, а также лицо пациента не должны иметь следов масел, мазей и помады.</a:t>
            </a:r>
            <a:br>
              <a:rPr lang="ru-RU" dirty="0"/>
            </a:br>
            <a:r>
              <a:rPr lang="ru-RU" dirty="0"/>
              <a:t>Перед эксплуатацией оборудования персонал должен визуально проверить целостность проводов, служащих для подключения к сети, и проводов, идущих от аппарата к пациенту.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12" y="2984500"/>
            <a:ext cx="3277899" cy="28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esent5.com/presentforday2/20170309/prezent.__pm._01._.24%29._2015g._savinova.gh.v._images/prezent.__pm._01._.24%29._2015g._savinova.gh.v._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1320800"/>
            <a:ext cx="45847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9463" y="489130"/>
            <a:ext cx="6400799" cy="18662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труда и социальной защиты Российской Федерации </a:t>
            </a:r>
            <a:b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18 декабря 2020 г. N 928н «Об утверждении правил по охране труда в медицинских организациях».</a:t>
            </a:r>
            <a:b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9463" y="3448594"/>
            <a:ext cx="6404317" cy="196160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Правила по охране труда в медицинских организациях (далее - Правила) устанавливают государственные нормативные требования охраны труда при оказании медицинской помощи, организации и проведении основных процессов и работ в медицинских организациях.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9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12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ПЕРЕД НАЧАЛОМ НАРКОЗА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2680" y="1825625"/>
            <a:ext cx="4751119" cy="2720975"/>
          </a:xfrm>
        </p:spPr>
        <p:txBody>
          <a:bodyPr/>
          <a:lstStyle/>
          <a:p>
            <a:r>
              <a:rPr lang="ru-RU" dirty="0" smtClean="0"/>
              <a:t>должна </a:t>
            </a:r>
            <a:r>
              <a:rPr lang="ru-RU" dirty="0"/>
              <a:t>быть проведена проверка персонала на наличие электростатического заряда. Для его снятия каждый должен намеренно заземлить себя прикосновением руки к металлическому предмету, например, к металлической части операционного стола.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7" b="18846"/>
          <a:stretch/>
        </p:blipFill>
        <p:spPr bwMode="auto">
          <a:xfrm>
            <a:off x="2074220" y="3124200"/>
            <a:ext cx="4377647" cy="272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0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425" y="624110"/>
            <a:ext cx="9857188" cy="1014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 СЛУЧАЕ ВОЗНИКНОВЕНИЯ ЭЛЕКТРОСТАТИЧЕСКОГО РАЗРЯДА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4120" y="1825625"/>
            <a:ext cx="6021779" cy="35210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работник </a:t>
            </a:r>
            <a:r>
              <a:rPr lang="ru-RU" dirty="0"/>
              <a:t>обязан немедленно покинуть операционную для устранения причин его накопления. Например, заменой обуви или одежды.</a:t>
            </a:r>
          </a:p>
          <a:p>
            <a:pPr marL="0" indent="0" algn="just">
              <a:buNone/>
            </a:pPr>
            <a:r>
              <a:rPr lang="ru-RU" dirty="0" smtClean="0"/>
              <a:t>Обувь </a:t>
            </a:r>
            <a:r>
              <a:rPr lang="ru-RU" dirty="0"/>
              <a:t>персонала должна быть на кожаной подошве или на подошве из электропроводной резины, поверх нее должны надеваться специальные операционные бахилы из хлопчатобумажной ткани. Запрещается носить в операционной обувь с подошвой из пластиков, резины или других диэлектриков.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24" y="2570988"/>
            <a:ext cx="3684596" cy="36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6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066" y="278077"/>
            <a:ext cx="10335133" cy="109352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СЛУЧАЕ ИСПОЛЬЗОВАНИЯ ВЗРЫВООПАСНЫХ ИНГАЛЯЦИОННЫХ ВЕЩЕСТВ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7627" y="1460500"/>
            <a:ext cx="5589573" cy="4724400"/>
          </a:xfrm>
        </p:spPr>
        <p:txBody>
          <a:bodyPr>
            <a:normAutofit/>
          </a:bodyPr>
          <a:lstStyle/>
          <a:p>
            <a:r>
              <a:rPr lang="ru-RU" dirty="0" smtClean="0"/>
              <a:t>или </a:t>
            </a:r>
            <a:r>
              <a:rPr lang="ru-RU" dirty="0"/>
              <a:t>воспламеняющихся дезинфицирующих веществ (для обработки рук) запрещается применять в </a:t>
            </a:r>
            <a:r>
              <a:rPr lang="ru-RU" dirty="0" err="1"/>
              <a:t>невзрывозащищенном</a:t>
            </a:r>
            <a:r>
              <a:rPr lang="ru-RU" dirty="0"/>
              <a:t> исполнении электрохирургические аппараты, дефибрилляторы, лампы-вспышки и другие устройства, способные действовать как источник воспламенения.</a:t>
            </a:r>
          </a:p>
          <a:p>
            <a:r>
              <a:rPr lang="ru-RU" dirty="0" smtClean="0"/>
              <a:t>В </a:t>
            </a:r>
            <a:r>
              <a:rPr lang="ru-RU" dirty="0"/>
              <a:t>операционной запрещается переливание газов из одного баллона в другой и введение дополнительных газов или наркотиков в баллоны, содержащие сжатые газы. Переливание должно производиться в специально оборудованных помещениях обученным персоналом.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66" y="3048000"/>
            <a:ext cx="456776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5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5100"/>
            <a:ext cx="12192000" cy="6066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 ОПЕРАЦИОННОГО БЛОКА ОБЯЗАН: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7900" y="966117"/>
            <a:ext cx="7090507" cy="544347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 привести в порядок рабочее место;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б) подвергнуть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предстерилизационной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очистке, стерилизации или дезинфекции инструментарий, детали и узлы приборов и аппаратов;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в) аппараты привести в исходное положение, предусмотренное инструкцией по эксплуатации;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г) провести влажную уборку операционного блока с использованием дезинфицирующих средств;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д) облучить помещение операционного блока ультрафиолетовым излучением;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е) проверить выключение электросети, вентиляции и газа.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Вынос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 операционной использованного перевязочного материала и отходов (с целью утилизации) необходимо производить в закрытых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емкостях.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недостатках и неисправностях, обнаруженных во время работы, персонал должен сделать соответствующие записи в журнале технического обслуживания и сообщить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руководителю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882" t="-541" r="8654" b="541"/>
          <a:stretch/>
        </p:blipFill>
        <p:spPr>
          <a:xfrm>
            <a:off x="1179126" y="2971801"/>
            <a:ext cx="3517919" cy="34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00" y="0"/>
            <a:ext cx="10935677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ОХРАНЫ ТРУДА ДЛЯ ВЫЕЗДНОЙ БРИГАДЫ </a:t>
            </a:r>
            <a:r>
              <a:rPr lang="ru-RU" sz="36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неотложной ПОМОЩИ на дому</a:t>
            </a:r>
            <a:endParaRPr lang="ru-RU" sz="36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1925" y="1593363"/>
            <a:ext cx="6110552" cy="43248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Перед началом работы </a:t>
            </a:r>
            <a:r>
              <a:rPr lang="ru-RU" dirty="0" smtClean="0"/>
              <a:t>медицинский </a:t>
            </a:r>
            <a:r>
              <a:rPr lang="ru-RU" dirty="0"/>
              <a:t>работник осматривает салон </a:t>
            </a:r>
            <a:r>
              <a:rPr lang="ru-RU" dirty="0" smtClean="0"/>
              <a:t>автомобиля, </a:t>
            </a:r>
            <a:r>
              <a:rPr lang="ru-RU" dirty="0"/>
              <a:t>включая надежность крепления медицинской аппаратуры, </a:t>
            </a:r>
            <a:r>
              <a:rPr lang="ru-RU" dirty="0" smtClean="0"/>
              <a:t>наличие в </a:t>
            </a:r>
            <a:r>
              <a:rPr lang="ru-RU" dirty="0"/>
              <a:t>салоне </a:t>
            </a:r>
            <a:r>
              <a:rPr lang="ru-RU" dirty="0" smtClean="0"/>
              <a:t>автомобиля </a:t>
            </a:r>
            <a:r>
              <a:rPr lang="ru-RU" dirty="0"/>
              <a:t>посторонних </a:t>
            </a:r>
            <a:r>
              <a:rPr lang="ru-RU" dirty="0" smtClean="0"/>
              <a:t>предметов.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В случае обнаружения нарушений </a:t>
            </a:r>
            <a:r>
              <a:rPr lang="ru-RU" dirty="0" smtClean="0"/>
              <a:t>медицинский </a:t>
            </a:r>
            <a:r>
              <a:rPr lang="ru-RU" dirty="0"/>
              <a:t>работник обязан поставить в известность руководителя </a:t>
            </a:r>
            <a:r>
              <a:rPr lang="ru-RU" dirty="0" smtClean="0"/>
              <a:t>учреждения для </a:t>
            </a:r>
            <a:r>
              <a:rPr lang="ru-RU" dirty="0"/>
              <a:t>принятия решения о возможности дальнейшей эксплуатации автомобиля </a:t>
            </a:r>
            <a:r>
              <a:rPr lang="ru-RU" dirty="0" smtClean="0"/>
              <a:t>без </a:t>
            </a:r>
            <a:r>
              <a:rPr lang="ru-RU" dirty="0"/>
              <a:t>ущерба для здоровья </a:t>
            </a:r>
            <a:r>
              <a:rPr lang="ru-RU" dirty="0" smtClean="0"/>
              <a:t>выездного </a:t>
            </a:r>
            <a:r>
              <a:rPr lang="ru-RU" dirty="0"/>
              <a:t>медицинского </a:t>
            </a:r>
            <a:r>
              <a:rPr lang="ru-RU" dirty="0" smtClean="0"/>
              <a:t>персонала. При отстранении </a:t>
            </a:r>
            <a:r>
              <a:rPr lang="ru-RU" dirty="0"/>
              <a:t>автомобиля </a:t>
            </a:r>
            <a:r>
              <a:rPr lang="ru-RU" dirty="0" smtClean="0"/>
              <a:t>от выезда к пациентам медицинскому работнику </a:t>
            </a:r>
            <a:r>
              <a:rPr lang="ru-RU" dirty="0"/>
              <a:t>предоставляется другой </a:t>
            </a:r>
            <a:r>
              <a:rPr lang="ru-RU" dirty="0" smtClean="0"/>
              <a:t>автомобиль.</a:t>
            </a:r>
            <a:endParaRPr lang="ru-RU" dirty="0"/>
          </a:p>
          <a:p>
            <a:endParaRPr lang="ru-RU" dirty="0"/>
          </a:p>
        </p:txBody>
      </p:sp>
      <p:pic>
        <p:nvPicPr>
          <p:cNvPr id="5122" name="Picture 2" descr="https://tlt.ru/wp-content/uploads/2020/04/mailservice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53" y="3517900"/>
            <a:ext cx="3615822" cy="27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230982"/>
            <a:ext cx="11084168" cy="863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ДВИЖЕНИЯ МЕДИЦИНСКИЕ РАБОТНИКИ, НАХОДЯЩИЕСЯ В АВТОМОБИЛЕ, ДОЛЖНЫ СОБЛЮДАТЬ МЕРЫ ПРЕДОСТОРОЖНОСТИ: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6160" y="1325563"/>
            <a:ext cx="5820508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а</a:t>
            </a:r>
            <a:r>
              <a:rPr lang="ru-RU" dirty="0"/>
              <a:t>) не отвлекать водителя разговорами;</a:t>
            </a:r>
          </a:p>
          <a:p>
            <a:pPr marL="0" indent="0">
              <a:buNone/>
            </a:pPr>
            <a:r>
              <a:rPr lang="ru-RU" dirty="0"/>
              <a:t>б) не принуждать к быстрой езде;</a:t>
            </a:r>
          </a:p>
          <a:p>
            <a:pPr marL="0" indent="0">
              <a:buNone/>
            </a:pPr>
            <a:r>
              <a:rPr lang="ru-RU" dirty="0"/>
              <a:t>в) не вмешиваться в действия водителя по выполнению правил дорожного движения;</a:t>
            </a:r>
          </a:p>
          <a:p>
            <a:pPr marL="0" indent="0">
              <a:buNone/>
            </a:pPr>
            <a:r>
              <a:rPr lang="ru-RU" dirty="0"/>
              <a:t>г) не включать самовольно сигнализацию, сирену, световую </a:t>
            </a:r>
            <a:r>
              <a:rPr lang="ru-RU" dirty="0" smtClean="0"/>
              <a:t>систему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д) держаться за поручни у сидений;</a:t>
            </a:r>
          </a:p>
          <a:p>
            <a:pPr marL="0" indent="0">
              <a:buNone/>
            </a:pPr>
            <a:r>
              <a:rPr lang="ru-RU" dirty="0"/>
              <a:t>е) не отвлекаться на чтение (за исключением медицинской документации), на прием пищи, не спать;</a:t>
            </a:r>
          </a:p>
          <a:p>
            <a:pPr marL="0" indent="0">
              <a:buNone/>
            </a:pPr>
            <a:r>
              <a:rPr lang="ru-RU" dirty="0"/>
              <a:t>ж) не курить в салоне и в кабине автомашины скорой помощи;</a:t>
            </a:r>
          </a:p>
          <a:p>
            <a:pPr marL="0" indent="0">
              <a:buNone/>
            </a:pPr>
            <a:r>
              <a:rPr lang="ru-RU" dirty="0"/>
              <a:t>з) окно, между кабиной и салоном автомобиля (если таковое имеется), должно быть закрыто и открываться только при необходимости какого-либо служебного сообщения.</a:t>
            </a:r>
          </a:p>
          <a:p>
            <a:endParaRPr lang="ru-RU" dirty="0"/>
          </a:p>
        </p:txBody>
      </p:sp>
      <p:sp>
        <p:nvSpPr>
          <p:cNvPr id="5" name="AutoShape 2" descr="https://thumbs.dreamstime.com/z/%D1%87%D0%B5-%D0%BE%D0%B2%D0%B5%D0%BA-%D0%BE%D0%BA%D1%82%D0%BE%D1%80-%D0%B8-%D0%BF%D0%BE%D0%BC%D0%BE%D1%89%D1%8C-%D0%B0%D0%B2%D1%82%D0%BE%D0%BC%D0%BE%D0%B1%D0%B8-%D1%8F-%D0%BC%D0%B0%D1%88%D0%B8%D0%BD%D1%8B-%D1%81%D0%BA%D0%BE%D1%80%D0%BE%D0%B9-%D0%BF%D0%BE%D0%BC%D0%BE%D1%89%D0%B8-58928320.jpg"/>
          <p:cNvSpPr>
            <a:spLocks noChangeAspect="1" noChangeArrowheads="1"/>
          </p:cNvSpPr>
          <p:nvPr/>
        </p:nvSpPr>
        <p:spPr bwMode="auto">
          <a:xfrm>
            <a:off x="155574" y="-144463"/>
            <a:ext cx="1899685" cy="18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24" y="1470026"/>
            <a:ext cx="5693575" cy="37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476" y="210207"/>
            <a:ext cx="11359762" cy="6831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ПРОЯВЛЕНИИ АГРЕССИИ СО СТОРОНЫ ПАЦИЕНТА ИЛИ ЕГО ОКРУЖЕНИЯ,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0100" y="1539631"/>
            <a:ext cx="5611395" cy="5000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 </a:t>
            </a:r>
            <a:r>
              <a:rPr lang="ru-RU" dirty="0"/>
              <a:t>также возникновения угрозы нападения на медицинского </a:t>
            </a:r>
            <a:r>
              <a:rPr lang="ru-RU" dirty="0" smtClean="0"/>
              <a:t>работника при оказании медицинской помощи на дому со </a:t>
            </a:r>
            <a:r>
              <a:rPr lang="ru-RU" dirty="0"/>
              <a:t>стороны </a:t>
            </a:r>
            <a:r>
              <a:rPr lang="ru-RU" dirty="0" smtClean="0"/>
              <a:t>третьих лиц (или </a:t>
            </a:r>
            <a:r>
              <a:rPr lang="ru-RU" dirty="0"/>
              <a:t>животных), незамедлительно сообщить об этом в органы внутренних дел. При невозможности </a:t>
            </a:r>
            <a:r>
              <a:rPr lang="ru-RU" dirty="0" smtClean="0"/>
              <a:t>  - </a:t>
            </a:r>
            <a:r>
              <a:rPr lang="ru-RU" dirty="0"/>
              <a:t>поставить в известность </a:t>
            </a:r>
            <a:r>
              <a:rPr lang="ru-RU" dirty="0" smtClean="0"/>
              <a:t>руководителя , </a:t>
            </a:r>
            <a:r>
              <a:rPr lang="ru-RU" dirty="0"/>
              <a:t>либо фельдшера (медицинскую сестру) по приему вызовов </a:t>
            </a:r>
            <a:r>
              <a:rPr lang="ru-RU" dirty="0" smtClean="0"/>
              <a:t>на дом, </a:t>
            </a:r>
            <a:r>
              <a:rPr lang="ru-RU" dirty="0"/>
              <a:t>действовать по их указанию. В ожидании прибытия полиции, следует находиться вне зоны опасности.</a:t>
            </a:r>
          </a:p>
          <a:p>
            <a:pPr marL="0" indent="0" algn="just">
              <a:buNone/>
            </a:pPr>
            <a:r>
              <a:rPr lang="ru-RU" dirty="0"/>
              <a:t>Оказание </a:t>
            </a:r>
            <a:r>
              <a:rPr lang="ru-RU" dirty="0" smtClean="0"/>
              <a:t>медицинской </a:t>
            </a:r>
            <a:r>
              <a:rPr lang="ru-RU" dirty="0"/>
              <a:t>помощи осуществляется после обеспечения сотрудниками полиции безопасных условий для доступа к пациентам и их осмотру медицинскими </a:t>
            </a:r>
            <a:r>
              <a:rPr lang="ru-RU" dirty="0" smtClean="0"/>
              <a:t>работниками.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81" t="17047"/>
          <a:stretch/>
        </p:blipFill>
        <p:spPr>
          <a:xfrm>
            <a:off x="2920968" y="4368800"/>
            <a:ext cx="2640554" cy="1685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769"/>
          <a:stretch/>
        </p:blipFill>
        <p:spPr>
          <a:xfrm>
            <a:off x="1803399" y="2516503"/>
            <a:ext cx="2527301" cy="17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14301"/>
            <a:ext cx="11995636" cy="5879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</a:t>
            </a:r>
            <a:r>
              <a:rPr lang="ru-RU" sz="36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аварийной ситуации в автомобиле</a:t>
            </a:r>
            <a:endParaRPr lang="ru-RU" sz="36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3701" y="1104900"/>
            <a:ext cx="6521936" cy="546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случае возгорания автомобиля во время выполнения вызова, медицинские работники должны незамедлительно эвакуироваться из автомашины вместе с </a:t>
            </a:r>
            <a:r>
              <a:rPr lang="ru-RU" dirty="0" smtClean="0"/>
              <a:t>водителем, отойти </a:t>
            </a:r>
            <a:r>
              <a:rPr lang="ru-RU" dirty="0"/>
              <a:t>на безопасное расстояние - 10 - 15 метров по радиусу и вызвать пожарную бригаду по телефону 101 и бригаду скорой помощи по телефону 103 или позвонить по единому номеру экстренных служб 112.</a:t>
            </a:r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контакте с инфицированным материалом, кровью и другими биологическими жидкостями от инфицированных пациентов, при их попадании на слизистые ротоглотки, носа и глаз, при получении пореза и укола инструментами необходимо произвести </a:t>
            </a:r>
            <a:r>
              <a:rPr lang="ru-RU" dirty="0" err="1"/>
              <a:t>противоэпидимиологические</a:t>
            </a:r>
            <a:r>
              <a:rPr lang="ru-RU" dirty="0"/>
              <a:t> </a:t>
            </a:r>
            <a:r>
              <a:rPr lang="ru-RU" dirty="0" smtClean="0"/>
              <a:t> мероприятия</a:t>
            </a:r>
            <a:r>
              <a:rPr lang="ru-RU" dirty="0"/>
              <a:t>, предусмотренные главой XXII "Требования охраны труда при работе с кровью и другими биологическими жидкостями пациентов" Правил.</a:t>
            </a:r>
          </a:p>
          <a:p>
            <a:pPr marL="0" indent="0">
              <a:buNone/>
            </a:pPr>
            <a:r>
              <a:rPr lang="ru-RU" dirty="0" smtClean="0"/>
              <a:t>Использование автомобиля не </a:t>
            </a:r>
            <a:r>
              <a:rPr lang="ru-RU" dirty="0"/>
              <a:t>по назначению не допускается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013" r="9031"/>
          <a:stretch/>
        </p:blipFill>
        <p:spPr>
          <a:xfrm>
            <a:off x="2198365" y="3365500"/>
            <a:ext cx="3057432" cy="26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315" y="0"/>
            <a:ext cx="11593824" cy="9050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ТРЕБОВАНИЯ ОХРАНЫ ТРУДА ПРИ РАБОТЕ </a:t>
            </a:r>
            <a:br>
              <a:rPr lang="ru-RU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В РЕНТГЕНОВСКИХ КАБИНЕТАХ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3900" y="1046162"/>
            <a:ext cx="8655239" cy="58118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      Работники</a:t>
            </a:r>
            <a:r>
              <a:rPr lang="ru-RU" sz="1500" dirty="0"/>
              <a:t>, связанные с проведением рентгенологических исследований, проходят обучение по радиационной безопасности и по правилам работы с источниками ионизирующего излучения. </a:t>
            </a:r>
            <a:endParaRPr lang="ru-RU" sz="15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     К </a:t>
            </a:r>
            <a:r>
              <a:rPr lang="ru-RU" sz="1500" dirty="0"/>
              <a:t>самостоятельной работе в рентгенодиагностических отделениях допускаются лица, прошедшие специальную подготовку и отнесенные приказом по организации к соответствующей категории персонала (А и Б).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/>
              <a:t>Применение средств индивидуальной защиты обязательно, если персонал находится в процедурной во время рентгенодиагностического исследования. Нормы использования СИЗ устанавливаются в зависимости от назначения рентгенодиагностического кабинета.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     Запрещается </a:t>
            </a:r>
            <a:r>
              <a:rPr lang="ru-RU" sz="1500" dirty="0" err="1"/>
              <a:t>рентгенолаборанту</a:t>
            </a:r>
            <a:r>
              <a:rPr lang="ru-RU" sz="1500" dirty="0"/>
              <a:t> обслуживать одновременно два или более рентгеновских аппарата, работающих в разных кабинетах даже при общей комнате управления. </a:t>
            </a:r>
            <a:endParaRPr lang="ru-RU" sz="1500" dirty="0" smtClean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Влажная </a:t>
            </a:r>
            <a:r>
              <a:rPr lang="ru-RU" sz="1500" dirty="0"/>
              <a:t>уборка помещений рентгенодиагностического отделения (кабинета) должна осуществляться ежедневно, после окончания работы. Во время уборки электроснабжение рентгеновской установки должно быть отключено.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/>
              <a:t> </a:t>
            </a:r>
            <a:r>
              <a:rPr lang="ru-RU" sz="1500" dirty="0" smtClean="0"/>
              <a:t>     При </a:t>
            </a:r>
            <a:r>
              <a:rPr lang="ru-RU" sz="1500" dirty="0"/>
              <a:t>обнаружении свинцовой пыли на СИЗ работников и пациентов рентгенодиагностического отделения (кабинета) необходимо заменить используемые СИЗ и провести влажную уборку помещений.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      По </a:t>
            </a:r>
            <a:r>
              <a:rPr lang="ru-RU" sz="1500" dirty="0"/>
              <a:t>окончании работы должна проводиться влажная дезинфекция элементов и принадлежностей рентгеновской установки, с которыми соприкасаются пациенты при диагностике.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dirty="0" smtClean="0"/>
              <a:t>      Периодически</a:t>
            </a:r>
            <a:r>
              <a:rPr lang="ru-RU" sz="1500" dirty="0"/>
              <a:t>, не реже одного раза в месяц, должна проводиться полная уборка рентгенодиагностического отделения (кабинета) с мытьем стен, полов, дверей, подоконников, внутренней стороны окон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0162" r="7153"/>
          <a:stretch/>
        </p:blipFill>
        <p:spPr>
          <a:xfrm>
            <a:off x="731715" y="4341416"/>
            <a:ext cx="2532185" cy="22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033"/>
            <a:ext cx="12192000" cy="10152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ТРЕБОВАНИЯ ОХРАНЫ ТРУДА ПРИ РАБОТЕ С МАГНИТНЫМИ РЕЗОНАНСНЫМИ ТОМОГРАФАМИ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4414" y="1439009"/>
            <a:ext cx="7209692" cy="530469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кабинет магнитно-резонансной томографии (далее - МРТ) запрещено вносить железные, стальные и другие </a:t>
            </a:r>
            <a:r>
              <a:rPr lang="ru-RU" dirty="0" err="1"/>
              <a:t>ферромагнитные</a:t>
            </a:r>
            <a:r>
              <a:rPr lang="ru-RU" dirty="0"/>
              <a:t> объекты (ножницы, ручки, пинцеты, скальпели, кольца и другие подобные предметы).</a:t>
            </a:r>
          </a:p>
          <a:p>
            <a:pPr marL="0" indent="0" algn="just">
              <a:buNone/>
            </a:pPr>
            <a:r>
              <a:rPr lang="ru-RU" dirty="0"/>
              <a:t>Вблизи установки МРТ не допускается использовать сотовые телефоны, радиопередатчики, мобильные радиопередатчики и другие подобные устройства.</a:t>
            </a:r>
          </a:p>
          <a:p>
            <a:pPr marL="0" indent="0" algn="just">
              <a:buNone/>
            </a:pPr>
            <a:r>
              <a:rPr lang="ru-RU" dirty="0"/>
              <a:t>Знаки "осторожно магнитное поле" необходимо размещать на входе в помещения, в которых индукция поля превышает 0,5 </a:t>
            </a:r>
            <a:r>
              <a:rPr lang="ru-RU" dirty="0" err="1"/>
              <a:t>мТл</a:t>
            </a:r>
            <a:r>
              <a:rPr lang="ru-RU" dirty="0"/>
              <a:t> (область контролируемого доступа - ОКД). Вход посторонних в ОКД без сопровождения сотрудника кабинета МРТ запрещен.</a:t>
            </a:r>
          </a:p>
          <a:p>
            <a:pPr marL="0" indent="0" algn="just">
              <a:buNone/>
            </a:pPr>
            <a:r>
              <a:rPr lang="ru-RU" dirty="0"/>
              <a:t>Не допускается загромождение процедурной аппаратурой и мебелью, которые не используются в работе.</a:t>
            </a:r>
          </a:p>
          <a:p>
            <a:pPr marL="0" indent="0" algn="just">
              <a:buNone/>
            </a:pPr>
            <a:r>
              <a:rPr lang="ru-RU" dirty="0" smtClean="0"/>
              <a:t>Комната </a:t>
            </a:r>
            <a:r>
              <a:rPr lang="ru-RU" dirty="0"/>
              <a:t>управления должна быть размещена в отдельном помещении с естественным освещением.</a:t>
            </a:r>
          </a:p>
          <a:p>
            <a:pPr marL="0" indent="0" algn="just">
              <a:buNone/>
            </a:pPr>
            <a:r>
              <a:rPr lang="ru-RU" dirty="0"/>
              <a:t>Запрещено использование комнаты управления для приема пациентов.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3473" y="4128478"/>
            <a:ext cx="2724541" cy="26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3400" y="991032"/>
            <a:ext cx="6451600" cy="48382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Требования Правил обязательны для исполнения работодателями - юридическими лицами независимо от их организационно-правовых форм и физическими лицами (за исключением работодателей - физических лиц, не являющихся индивидуальными предпринимателями) при организации и осуществлении ими деятельности в области здравоохранения.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530771"/>
            <a:ext cx="2632733" cy="3811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627" y="2794173"/>
            <a:ext cx="2669642" cy="39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4991824"/>
            <a:ext cx="2957941" cy="17453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73826"/>
            <a:ext cx="10960100" cy="86392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ТРЕБОВАНИЯ ОХРАНЫ ТРУДА ПРИ РАБОТЕ С АППАРАТАМИ СВЕРХВЫСОКОЙ И УЛЬТРАВЫСОКОЙ ЧАСТОТ</a:t>
            </a:r>
            <a:br>
              <a:rPr lang="ru-RU" sz="28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endParaRPr lang="ru-RU" sz="28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994899"/>
            <a:ext cx="11569700" cy="37485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800" dirty="0" smtClean="0"/>
              <a:t>       </a:t>
            </a:r>
            <a:r>
              <a:rPr lang="ru-RU" sz="4800" b="1" dirty="0" smtClean="0"/>
              <a:t>Для </a:t>
            </a:r>
            <a:r>
              <a:rPr lang="ru-RU" sz="4800" b="1" dirty="0"/>
              <a:t>уменьшения излучения в окружающее пространство высокое напряжение на генератор должно подаваться только после установки излучателя непосредственно на облучаемый участок тела, перед прекращением процедуры следует сразу выключить высокое напряжение. Размеры и форма излучателя должны соответствовать облучаемому участку тела.</a:t>
            </a:r>
          </a:p>
          <a:p>
            <a:pPr marL="0" indent="0">
              <a:buNone/>
            </a:pPr>
            <a:r>
              <a:rPr lang="ru-RU" sz="4800" b="1" dirty="0" smtClean="0"/>
              <a:t>Эксплуатация </a:t>
            </a:r>
            <a:r>
              <a:rPr lang="ru-RU" sz="4800" b="1" dirty="0"/>
              <a:t>аппаратов сверхвысокой и ультравысокой частот (далее соответственно - СВЧ, УВЧ) с выходной мощностью более 100 Вт и с дистанционным методом облучения должна производиться в специально выделенных помещениях или в экранирующих кабинах, в которых размещаются аппараты и пациенты. Эксплуатация аппаратов с контактным расположением излучателей возможна в общем </a:t>
            </a:r>
            <a:r>
              <a:rPr lang="ru-RU" sz="4800" b="1" dirty="0" smtClean="0"/>
              <a:t>помещении.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Запрещается </a:t>
            </a:r>
            <a:r>
              <a:rPr lang="ru-RU" sz="4800" b="1" dirty="0"/>
              <a:t>пребывание персонала в зоне прямого излучения аппаратов сантиметровых и дециметровых волн.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Запрещается: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а</a:t>
            </a:r>
            <a:r>
              <a:rPr lang="ru-RU" sz="4800" b="1" dirty="0"/>
              <a:t>) проводить терапию без настройки терапевтического кондуктора в резонанс с </a:t>
            </a:r>
            <a:r>
              <a:rPr lang="ru-RU" sz="4800" b="1" dirty="0" smtClean="0"/>
              <a:t>генератором;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б</a:t>
            </a:r>
            <a:r>
              <a:rPr lang="ru-RU" sz="4800" b="1" dirty="0"/>
              <a:t>) пребывать в зоне прямого воздействия энергии дециметровых и сантиметровых волн при проведении физиотерапевтических процедур по дистанционной диагностике</a:t>
            </a:r>
            <a:r>
              <a:rPr lang="ru-RU" sz="4800" b="1" dirty="0" smtClean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/>
              <a:t>Кипячение электродных прокладок, полостных электродов и инструментов следует проводить в дезинфекционных кипятильниках или баках только с закрытым подогревателем в вытяжном шкафу или под местной вентиляцией.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 При </a:t>
            </a:r>
            <a:r>
              <a:rPr lang="ru-RU" sz="4800" b="1" dirty="0"/>
              <a:t>проведении электролечебных процедур с контактным </a:t>
            </a:r>
            <a:r>
              <a:rPr lang="ru-RU" sz="4800" b="1" dirty="0" err="1"/>
              <a:t>наложениемэлектродов</a:t>
            </a:r>
            <a:r>
              <a:rPr lang="ru-RU" sz="4800" b="1" dirty="0"/>
              <a:t> (гальванизации, </a:t>
            </a:r>
            <a:endParaRPr lang="ru-RU" sz="48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err="1" smtClean="0"/>
              <a:t>диадинамо</a:t>
            </a:r>
            <a:r>
              <a:rPr lang="ru-RU" sz="4800" b="1" dirty="0" smtClean="0"/>
              <a:t>- и </a:t>
            </a:r>
            <a:r>
              <a:rPr lang="ru-RU" sz="4800" b="1" dirty="0" err="1" smtClean="0"/>
              <a:t>амплипульстерапии</a:t>
            </a:r>
            <a:r>
              <a:rPr lang="ru-RU" sz="4800" b="1" dirty="0" smtClean="0"/>
              <a:t>  и </a:t>
            </a:r>
            <a:r>
              <a:rPr lang="ru-RU" sz="4800" b="1" dirty="0"/>
              <a:t>других </a:t>
            </a:r>
            <a:r>
              <a:rPr lang="ru-RU" sz="4800" b="1" dirty="0" smtClean="0"/>
              <a:t> подобных</a:t>
            </a:r>
            <a:r>
              <a:rPr lang="ru-RU" sz="4800" b="1" dirty="0"/>
              <a:t>) вне электролечебного кабинета (в том числе в  палате, </a:t>
            </a:r>
            <a:endParaRPr lang="ru-RU" sz="48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перевязочной, операционной</a:t>
            </a:r>
            <a:r>
              <a:rPr lang="ru-RU" sz="4800" b="1" dirty="0"/>
              <a:t>, на дому) </a:t>
            </a:r>
            <a:r>
              <a:rPr lang="ru-RU" sz="4800" b="1" dirty="0" smtClean="0"/>
              <a:t>необходимо исключить возможность </a:t>
            </a:r>
            <a:r>
              <a:rPr lang="ru-RU" sz="4800" b="1" dirty="0"/>
              <a:t>соприкосновения пациента с </a:t>
            </a:r>
            <a:r>
              <a:rPr lang="ru-RU" sz="4800" b="1" dirty="0" smtClean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металлическими </a:t>
            </a:r>
            <a:r>
              <a:rPr lang="ru-RU" sz="4800" b="1" dirty="0"/>
              <a:t>частями (кровать, перевязочный стол). </a:t>
            </a:r>
            <a:r>
              <a:rPr lang="ru-RU" sz="4800" b="1" dirty="0" smtClean="0"/>
              <a:t> Для этого металлическая </a:t>
            </a:r>
            <a:r>
              <a:rPr lang="ru-RU" sz="4800" b="1" dirty="0"/>
              <a:t>кровать или </a:t>
            </a:r>
            <a:r>
              <a:rPr lang="ru-RU" sz="4800" b="1" dirty="0" smtClean="0"/>
              <a:t> стол </a:t>
            </a:r>
            <a:r>
              <a:rPr lang="ru-RU" sz="4800" b="1" dirty="0"/>
              <a:t>должны быть </a:t>
            </a:r>
            <a:endParaRPr lang="ru-RU" sz="48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покрыты  шерстяным  одеялом</a:t>
            </a:r>
            <a:r>
              <a:rPr lang="ru-RU" sz="4800" b="1" dirty="0"/>
              <a:t>, поверх него 3 - 4 слоями </a:t>
            </a:r>
            <a:r>
              <a:rPr lang="ru-RU" sz="4800" b="1" dirty="0" smtClean="0"/>
              <a:t> прорезиненной ткани так, чтобы </a:t>
            </a:r>
            <a:r>
              <a:rPr lang="ru-RU" sz="4800" b="1" dirty="0"/>
              <a:t>края их свешивались </a:t>
            </a:r>
            <a:endParaRPr lang="ru-RU" sz="48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со </a:t>
            </a:r>
            <a:r>
              <a:rPr lang="ru-RU" sz="4800" b="1" dirty="0"/>
              <a:t>всех сторон кровати или стола</a:t>
            </a:r>
            <a:r>
              <a:rPr lang="ru-RU" sz="4800" b="1" dirty="0" smtClean="0"/>
              <a:t>. </a:t>
            </a:r>
            <a:endParaRPr lang="ru-RU" sz="4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/>
              <a:t> </a:t>
            </a:r>
            <a:r>
              <a:rPr lang="ru-RU" sz="4800" b="1" dirty="0" smtClean="0"/>
              <a:t>Металлические </a:t>
            </a:r>
            <a:r>
              <a:rPr lang="ru-RU" sz="4800" b="1" dirty="0"/>
              <a:t>корпуса и штативы медицинских электроаппаратов, </a:t>
            </a:r>
            <a:r>
              <a:rPr lang="ru-RU" sz="4800" b="1" dirty="0" smtClean="0"/>
              <a:t> в том числе </a:t>
            </a:r>
            <a:r>
              <a:rPr lang="ru-RU" sz="4800" b="1" dirty="0"/>
              <a:t>переносные, подлежат </a:t>
            </a:r>
            <a:endParaRPr lang="ru-RU" sz="48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/>
              <a:t>защитному </a:t>
            </a:r>
            <a:r>
              <a:rPr lang="ru-RU" sz="4800" b="1" dirty="0"/>
              <a:t>заземлению </a:t>
            </a:r>
            <a:r>
              <a:rPr lang="ru-RU" sz="4800" b="1" dirty="0" smtClean="0"/>
              <a:t> независимо </a:t>
            </a:r>
            <a:r>
              <a:rPr lang="ru-RU" sz="4800" b="1" dirty="0"/>
              <a:t>от </a:t>
            </a:r>
            <a:r>
              <a:rPr lang="ru-RU" sz="4800" b="1" dirty="0" smtClean="0"/>
              <a:t>места  </a:t>
            </a:r>
            <a:r>
              <a:rPr lang="ru-RU" sz="4800" b="1" dirty="0"/>
              <a:t>их установки и проведения </a:t>
            </a:r>
            <a:r>
              <a:rPr lang="ru-RU" sz="4800" b="1" dirty="0" smtClean="0"/>
              <a:t>физиотерапевтической  процедуры.</a:t>
            </a:r>
            <a:endParaRPr lang="ru-RU" sz="4800" b="1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0" y="3184946"/>
            <a:ext cx="2513441" cy="355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281" y="4229740"/>
            <a:ext cx="2324878" cy="23248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91" y="242624"/>
            <a:ext cx="11877868" cy="8012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all" dirty="0">
                <a:solidFill>
                  <a:srgbClr val="FF0000"/>
                </a:solidFill>
                <a:latin typeface="+mn-lt"/>
              </a:rPr>
              <a:t>Требования охраны труда при работе с аппаратами инфракрасного и ультрафиолетового излучений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738" y="1317059"/>
            <a:ext cx="3194597" cy="2147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4336" y="1043826"/>
            <a:ext cx="846286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Запрещается</a:t>
            </a:r>
            <a:r>
              <a:rPr lang="ru-RU" sz="20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sz="1400" dirty="0"/>
              <a:t>а) включение неэкранированных ламп инфракрасных и ультрафиолетовых излучателей в присутствии людей запрещается;</a:t>
            </a:r>
          </a:p>
          <a:p>
            <a:r>
              <a:rPr lang="ru-RU" sz="1400" dirty="0"/>
              <a:t>б) подвергать глаза вредному воздействию инфракрасного излучения, то есть длительно смотреть на включенную лампу.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При </a:t>
            </a:r>
            <a:r>
              <a:rPr lang="ru-RU" sz="1400" dirty="0"/>
              <a:t>использовании ультрафиолетовых облучателей глаза пациентов и персонала, обслуживающего пациентов, необходимо защищать очками с боковой защитой. В промежутках между лечебными процедурами рефлекторы облучателей с лампами должны быть закрыты имеющимися на них заслонками, а при отсутствии таковых - плотными черными с белой прокладкой матерчатыми "юбками" длиной 50 см, надеваемыми на край рефлектора облучателя. Включенная, но не эксплуатируемая лампа должна быть спущена до уровня кушетки.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Для </a:t>
            </a:r>
            <a:r>
              <a:rPr lang="ru-RU" sz="1400" dirty="0"/>
              <a:t>предохранения слизистых оболочек глаз от ожогов входить в помещение с включенными бактерицидными ультрафиолетовыми облучателями или смотреть на них без защитных очков запрещается.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</a:t>
            </a:r>
            <a:r>
              <a:rPr lang="ru-RU" sz="1400" dirty="0"/>
              <a:t>Обеззараживаемые помещения должны быть оснащены информационными табло или табличками с надписью "Не входить. Идет облучение ультрафиолетом", которые должны располагаться вне помещения над входной дверью.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При </a:t>
            </a:r>
            <a:r>
              <a:rPr lang="ru-RU" sz="1400" dirty="0"/>
              <a:t>недостаточной вентиляции в помещении может ощущаться характерный запах озона. В этих случаях следует выключать лампы и проветривать помещение.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Входить </a:t>
            </a:r>
            <a:r>
              <a:rPr lang="ru-RU" sz="1400" dirty="0"/>
              <a:t>в помещение после выключения бактерицидных облучателей (кроме закрытого типа) можно после его проветривания в течение 10 - 15 мин.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Вышедшие из строя лампы следует хранить упакованными </a:t>
            </a:r>
            <a:r>
              <a:rPr lang="ru-RU" sz="1400" dirty="0" smtClean="0"/>
              <a:t>в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специальном помещении.</a:t>
            </a:r>
          </a:p>
        </p:txBody>
      </p:sp>
    </p:spTree>
    <p:extLst>
      <p:ext uri="{BB962C8B-B14F-4D97-AF65-F5344CB8AC3E}">
        <p14:creationId xmlns:p14="http://schemas.microsoft.com/office/powerpoint/2010/main" val="40765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682" y="115337"/>
            <a:ext cx="11100318" cy="111630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  <a:latin typeface="+mn-lt"/>
              </a:rPr>
              <a:t>Требования охраны труда при работе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с 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ультразвуковыми аппаратами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604" y="1777741"/>
            <a:ext cx="7119257" cy="4483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работе с источниками контактного ультразвука в течение более 50% рабочего времени необходимо установить регламентированные перерывы, в которые можно заниматься работой, не связанной с ультразвуком. Длительность и периодичность перерывов устанавливаются локальными нормативными актами работодателя.</a:t>
            </a:r>
          </a:p>
          <a:p>
            <a:pPr marL="0" indent="0">
              <a:buNone/>
            </a:pPr>
            <a:r>
              <a:rPr lang="ru-RU" dirty="0" smtClean="0"/>
              <a:t>Непосредственный </a:t>
            </a:r>
            <a:r>
              <a:rPr lang="ru-RU" dirty="0"/>
              <a:t>контакт рук персонала со средой, в которой возбуждены ультразвуковые колебания, необходимо исключить при помощи следующих мер: при проведении ультразвуковых процедур персонал обязан работать в перчатках из хлопчатобумажной ткани, при проведении подводных ультразвуковых процедур следует поверх хлопчатобумажных перчаток надеть резиновые.</a:t>
            </a:r>
          </a:p>
          <a:p>
            <a:pPr marL="0" indent="0">
              <a:buNone/>
            </a:pPr>
            <a:r>
              <a:rPr lang="ru-RU" dirty="0" smtClean="0"/>
              <a:t>Запрещается </a:t>
            </a:r>
            <a:r>
              <a:rPr lang="ru-RU" dirty="0"/>
              <a:t>при включенном аппарате касаться рабочей части ультразвукового излучателя.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25" y="2595466"/>
            <a:ext cx="3422779" cy="34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41" y="4259386"/>
            <a:ext cx="2789019" cy="2213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26223"/>
            <a:ext cx="11645122" cy="91517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+mn-lt"/>
              </a:rPr>
              <a:t>Требования охраны труда для работников </a:t>
            </a: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0000"/>
                </a:solidFill>
                <a:latin typeface="+mn-lt"/>
              </a:rPr>
              <a:t>стоматологических 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кабинетов</a:t>
            </a:r>
            <a:br>
              <a:rPr lang="ru-RU" sz="2800" b="1" dirty="0">
                <a:solidFill>
                  <a:srgbClr val="FF0000"/>
                </a:solidFill>
                <a:latin typeface="+mn-lt"/>
              </a:rPr>
            </a:b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360" y="1041401"/>
            <a:ext cx="8618662" cy="55498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/>
              <a:t>       </a:t>
            </a:r>
            <a:r>
              <a:rPr lang="ru-RU" sz="1300" dirty="0" smtClean="0"/>
              <a:t>Уровень </a:t>
            </a:r>
            <a:r>
              <a:rPr lang="ru-RU" sz="1300" dirty="0"/>
              <a:t>освещенности рабочего места работника, создаваемый местным источником, не должен превышать уровень общего освещения более чем в 10 раз. </a:t>
            </a:r>
            <a:r>
              <a:rPr lang="ru-RU" sz="1300" dirty="0" smtClean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/>
              <a:t> </a:t>
            </a:r>
            <a:r>
              <a:rPr lang="ru-RU" sz="1300" dirty="0" smtClean="0"/>
              <a:t>      Светильники </a:t>
            </a:r>
            <a:r>
              <a:rPr lang="ru-RU" sz="1300" dirty="0"/>
              <a:t>местного и общего освещения должны иметь соответствующую защитную арматуру, предохраняющую органы зрения работников от слепящего действия ламп. Запрещается закреплять электрические лампы с помощью веревок и ниток, подвешивать светильники непосредственно на электрических </a:t>
            </a:r>
            <a:r>
              <a:rPr lang="ru-RU" sz="1300" dirty="0" smtClean="0"/>
              <a:t>проводах.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/>
              <a:t>          Во </a:t>
            </a:r>
            <a:r>
              <a:rPr lang="ru-RU" sz="1300" dirty="0"/>
              <a:t>время </a:t>
            </a:r>
            <a:r>
              <a:rPr lang="ru-RU" sz="1300" dirty="0" smtClean="0"/>
              <a:t>выполнения медицинских манипуляций с помощью высокооборотных бормашин </a:t>
            </a:r>
            <a:r>
              <a:rPr lang="ru-RU" sz="1300" dirty="0"/>
              <a:t>или </a:t>
            </a:r>
            <a:r>
              <a:rPr lang="ru-RU" sz="1300" dirty="0" smtClean="0"/>
              <a:t>турбин </a:t>
            </a:r>
            <a:r>
              <a:rPr lang="ru-RU" sz="1300" dirty="0"/>
              <a:t>органы дыхания работников должны быть защищены СИЗ от образующихся капель крови и других биологических жидкостей, а также разнообразных аэрозолей, органы зрения </a:t>
            </a:r>
            <a:r>
              <a:rPr lang="ru-RU" sz="1300" dirty="0" smtClean="0"/>
              <a:t>работников должны быть  </a:t>
            </a:r>
            <a:r>
              <a:rPr lang="ru-RU" sz="1300" dirty="0"/>
              <a:t>защищены специальными защитными очками (экранами). </a:t>
            </a:r>
            <a:endParaRPr lang="ru-RU" sz="13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/>
              <a:t> </a:t>
            </a:r>
            <a:r>
              <a:rPr lang="ru-RU" sz="1300" dirty="0" smtClean="0"/>
              <a:t>    При </a:t>
            </a:r>
            <a:r>
              <a:rPr lang="ru-RU" sz="1300" dirty="0"/>
              <a:t>работе с 30 </a:t>
            </a:r>
            <a:r>
              <a:rPr lang="ru-RU" sz="1300" dirty="0" smtClean="0"/>
              <a:t>– 33 %-</a:t>
            </a:r>
            <a:r>
              <a:rPr lang="ru-RU" sz="1300" dirty="0"/>
              <a:t>й перекисью водорода, входящей в состав моющих растворов, при проведении </a:t>
            </a:r>
            <a:r>
              <a:rPr lang="ru-RU" sz="1300" dirty="0" err="1"/>
              <a:t>предстерилизационной</a:t>
            </a:r>
            <a:r>
              <a:rPr lang="ru-RU" sz="1300" dirty="0"/>
              <a:t> очистки стоматологического инструмента препарат должен храниться в местах, не доступных для общего пользования.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/>
              <a:t>     При </a:t>
            </a:r>
            <a:r>
              <a:rPr lang="ru-RU" sz="1300" dirty="0"/>
              <a:t>попадании пергидроля и моющих растворов для </a:t>
            </a:r>
            <a:r>
              <a:rPr lang="ru-RU" sz="1300" dirty="0" err="1"/>
              <a:t>предстерилизационной</a:t>
            </a:r>
            <a:r>
              <a:rPr lang="ru-RU" sz="1300" dirty="0"/>
              <a:t> очистки стоматологического инструмента на кожу или </a:t>
            </a:r>
            <a:r>
              <a:rPr lang="ru-RU" sz="1300" dirty="0" smtClean="0"/>
              <a:t>слизистые, пораженные участки  необходимо промыть </a:t>
            </a:r>
            <a:r>
              <a:rPr lang="ru-RU" sz="1300" dirty="0"/>
              <a:t>большим количеством проточной воды.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/>
              <a:t>    Приготовление </a:t>
            </a:r>
            <a:r>
              <a:rPr lang="ru-RU" sz="1300" dirty="0"/>
              <a:t>моющих растворов и проведение ручной </a:t>
            </a:r>
            <a:r>
              <a:rPr lang="ru-RU" sz="1300" dirty="0" err="1"/>
              <a:t>предстерилизационной</a:t>
            </a:r>
            <a:r>
              <a:rPr lang="ru-RU" sz="1300" dirty="0"/>
              <a:t> очистки стоматологического инструмента должны производиться в резиновых перчатках. Проведение дезинфекции предметов, находящихся в зоне проведения терапии, осуществляется после каждого пациента.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/>
              <a:t>      Во </a:t>
            </a:r>
            <a:r>
              <a:rPr lang="ru-RU" sz="1300" dirty="0"/>
              <a:t>избежание ожогов при стерилизации стоматологического инструмента в сушильно-стерилизационных шкафах инструменты должны извлекаться после их полного </a:t>
            </a:r>
            <a:r>
              <a:rPr lang="ru-RU" sz="1300" dirty="0" smtClean="0"/>
              <a:t>остывания.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/>
              <a:t>       Во </a:t>
            </a:r>
            <a:r>
              <a:rPr lang="ru-RU" sz="1300" dirty="0"/>
              <a:t>время работы врачу-стоматологу следует быть внимательным, не отвлекаться от выполнения своих обязанностей.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/>
              <a:t>      Сидя </a:t>
            </a:r>
            <a:r>
              <a:rPr lang="ru-RU" sz="1300" dirty="0"/>
              <a:t>выполняются манипуляции, требующие длительных, точных движений при хорошем </a:t>
            </a:r>
            <a:r>
              <a:rPr lang="ru-RU" sz="1300" dirty="0" smtClean="0"/>
              <a:t>доступе, но не </a:t>
            </a:r>
            <a:r>
              <a:rPr lang="ru-RU" sz="1300" dirty="0"/>
              <a:t>более 60% рабочего времени</a:t>
            </a:r>
            <a:r>
              <a:rPr lang="ru-RU" sz="1300" dirty="0" smtClean="0"/>
              <a:t>. </a:t>
            </a:r>
            <a:r>
              <a:rPr lang="ru-RU" sz="1300" dirty="0"/>
              <a:t>Стоя выполняются операции, сопровождающиеся значительными физическими усилиями, кратковременные, при затрудненном доступе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6933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0" y="2125048"/>
            <a:ext cx="2674065" cy="17815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7049" y="161789"/>
            <a:ext cx="11424740" cy="8023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+mn-lt"/>
              </a:rPr>
              <a:t>Требования охраны труда в клинико-диагностических лабораториях медицинских организаций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1400" y="1239541"/>
            <a:ext cx="8400389" cy="268475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Пробы биологического материала, поступающие в клинико-диагностическую лабораторию, считаются потенциально инфицированными, что требует соблюдения мер безопасности, направленных на защиту персонала.</a:t>
            </a:r>
            <a:endParaRPr lang="ru-RU" sz="22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 клинико-диагностической лаборатории должно эксплуатироваться в соответствии с инструкцией производителя и предусмотренных в ней мер безопасности.</a:t>
            </a:r>
            <a:endParaRPr lang="ru-RU" sz="22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транспортировке биоматериал должен помещаться в пробирки, закрывающиеся резиновыми или полимерными пробками, а сопроводительная документация - в упаковку, исключающую возможность ее загрязнения биоматериалом. Не допускается помещать бланки направлений в пробирки с кровью или контейнеры с иными биологическими материалами.</a:t>
            </a:r>
            <a:endParaRPr lang="ru-RU" sz="22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проб биоматериала следует проводить в ламинарных боксах, в боксах биологической безопасности и на автоматических анализаторах.</a:t>
            </a:r>
            <a:endParaRPr lang="ru-RU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73268" y="4869827"/>
            <a:ext cx="11498317" cy="1842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3569" y="4654060"/>
            <a:ext cx="11971285" cy="2203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3892278"/>
            <a:ext cx="102291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работе с кровью, сывороткой или другими биологическими жидкостями запрещается:</a:t>
            </a:r>
            <a:endParaRPr lang="ru-RU" sz="1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пипетировать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ртом;</a:t>
            </a:r>
            <a:endParaRPr lang="ru-RU" sz="1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переливать кровь, сыворотку через край пробирки.</a:t>
            </a:r>
            <a:endParaRPr lang="ru-RU" sz="1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пользоваться автоматическими и полуавтоматическими устройствами дозирования проб, механическими и электронными пипетками, пипеточными дозаторами.</a:t>
            </a:r>
            <a:endParaRPr lang="ru-RU" sz="1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открывании пробок бутылок, пробирок с кровью или другими биологическими материалами следует не допускать разбрызгивания их содержимого.</a:t>
            </a:r>
            <a:endParaRPr lang="ru-RU" sz="1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должен свести к минимуму риск заражения. Порядок работы в загрязненных зонах должен способствовать предотвращению заражения персонала</a:t>
            </a:r>
            <a:r>
              <a:rPr lang="ru-RU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2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время работы необходимо соблюдать требования асептики и антисептики, правила личной гигиены. Перед и после каждого контакта с материалом необходимо мыть руки с последующей их обработкой одним из бактерицидных препаратов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87" y="4405802"/>
            <a:ext cx="2855311" cy="2071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63500"/>
            <a:ext cx="10629900" cy="975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n-lt"/>
              </a:rPr>
              <a:t>Требования охраны труда 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клинико-диагностических лабораториях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5398" y="1676400"/>
            <a:ext cx="7886702" cy="45466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предотвращения переутомления и вредного воздействия на органы зрения </a:t>
            </a:r>
            <a:r>
              <a:rPr lang="ru-RU" sz="1100" dirty="0">
                <a:solidFill>
                  <a:srgbClr val="000000"/>
                </a:solidFill>
              </a:rPr>
              <a:t>при работе с микроскопом и пользовании другими оптическими приборами необходимо обеспечить освещение поля зрения, предусмотренное для данного микроскопа или прибора. </a:t>
            </a:r>
            <a:endParaRPr lang="ru-RU" sz="11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При работе с микроскопом  </a:t>
            </a:r>
            <a:r>
              <a:rPr lang="ru-RU" sz="1100" dirty="0">
                <a:solidFill>
                  <a:srgbClr val="000000"/>
                </a:solidFill>
              </a:rPr>
              <a:t>не следует закрывать неработающий глаз, работать необходимо попеременно то одним, то другим глазом. Следует делать регламентированные перерывы в работе продолжительностью 7% и более рабочего времени. Работа с оптическими приборами (в том числе микроскопы, лупы) должна занимать не более 50% рабочего времени</a:t>
            </a:r>
            <a:r>
              <a:rPr lang="ru-RU" sz="11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>
                <a:solidFill>
                  <a:srgbClr val="000000"/>
                </a:solidFill>
              </a:rPr>
              <a:t>Створки (дверцы) вытяжного шкафа во время работы следует держать максимально закрытыми (опущенными с небольшим зазором внизу для тяги). Открывать их можно только на время обслуживания приборов и установок. Приподнятые створки должны прочно укрепляться приспособлениями, исключающими неожиданное падение этих створок. Газовые и водяные краны вытяжных шкафов должны быть расположены у передних бортов (краев) и установлены с учетом невозможности случайного открытия крана.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При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эксплуатации центрифуг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100" dirty="0" smtClean="0">
                <a:solidFill>
                  <a:srgbClr val="000000"/>
                </a:solidFill>
              </a:rPr>
              <a:t>необходимо </a:t>
            </a:r>
            <a:r>
              <a:rPr lang="ru-RU" sz="1100" dirty="0">
                <a:solidFill>
                  <a:srgbClr val="000000"/>
                </a:solidFill>
              </a:rPr>
              <a:t>соблюдать следующие требования: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>
                <a:solidFill>
                  <a:srgbClr val="000000"/>
                </a:solidFill>
              </a:rPr>
              <a:t>а) при загрузке центрифуг стаканами или пробирками соблюдать правила попарного уравновешивания;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>
                <a:solidFill>
                  <a:srgbClr val="000000"/>
                </a:solidFill>
              </a:rPr>
              <a:t>б) перед включением центрифуг в электрическую сеть необходимо проверить прочность крепления крышки к корпусу;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>
                <a:solidFill>
                  <a:srgbClr val="000000"/>
                </a:solidFill>
              </a:rPr>
              <a:t>в) включать центрифугу в электрическую сеть следует плавно при помощи реостата, после отключения необходимо дать возможность ротору остановиться, тормозить ротор рукой запрещается;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При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эксплуатации воздушных или жидкостных термостатов</a:t>
            </a:r>
            <a:r>
              <a:rPr lang="ru-RU" sz="1100" dirty="0">
                <a:solidFill>
                  <a:srgbClr val="000000"/>
                </a:solidFill>
              </a:rPr>
              <a:t> запрещается ставить в них легковоспламеняющиеся вещества. Очистку и дезинфекцию термостата следует проводить только после отключения его от электросети</a:t>
            </a:r>
            <a:r>
              <a:rPr lang="ru-RU" sz="1100" dirty="0" smtClean="0">
                <a:solidFill>
                  <a:srgbClr val="000000"/>
                </a:solidFill>
              </a:rPr>
              <a:t>.</a:t>
            </a:r>
            <a:endParaRPr lang="ru-RU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03868"/>
            <a:ext cx="9855200" cy="1064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n-lt"/>
              </a:rPr>
              <a:t>Требования охраны труда в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клинико-диагностических лабораториях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2100" y="1168400"/>
            <a:ext cx="7950200" cy="548749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rgbClr val="FF0000"/>
                </a:solidFill>
              </a:rPr>
              <a:t>В </a:t>
            </a:r>
            <a:r>
              <a:rPr lang="ru-RU" sz="1100" b="1" dirty="0">
                <a:solidFill>
                  <a:srgbClr val="FF0000"/>
                </a:solidFill>
              </a:rPr>
              <a:t>помещении лаборатории запрещается: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а) оставлять без присмотра зажженные горелки и другие нагревательные приборы, держать вблизи горящих горелок вату, марлю, спирт и другие воспламеняющиеся вещества и предметы;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б) убирать случайно пролитые огнеопасные жидкости при зажженных горелках и включенных электронагревательных приборах;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в) зажигать огонь и включать электроосвещение, электрооборудование (приборы, аппараты), если в лаборатории пахнет газом. Предварительно необходимо определить и ликвидировать утечку газа и проветрить помещение. Место утечки газа определяется с помощью мыльной эмульсии;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г) наливать в горящую спиртовку горючее, пользоваться спиртовкой, имеющей металлическую трубку и шайбу для сжатия фитиля, проводить работы, связанные с перегонкой, экстрагированием, растиранием вредных веществ при неработающей или неисправной вентиляции;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д) при работе в вытяжном шкафу держать голову под </a:t>
            </a:r>
            <a:r>
              <a:rPr lang="ru-RU" sz="1100" dirty="0" smtClean="0"/>
              <a:t>тягой, </a:t>
            </a:r>
            <a:r>
              <a:rPr lang="ru-RU" sz="1100" dirty="0"/>
              <a:t>наклонять голову над сосудом, в котором кипит какая-либо жидкость;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е) хранить на рабочих столах и стеллажах запасы </a:t>
            </a:r>
            <a:r>
              <a:rPr lang="ru-RU" sz="1100" dirty="0" smtClean="0"/>
              <a:t>токсических веществ</a:t>
            </a:r>
            <a:r>
              <a:rPr lang="ru-RU" sz="1100" dirty="0"/>
              <a:t>, хранить и применять реактивы без этикеток, а также какие-либо вещества неизвестного происхождения;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ж) выполнять работы, не связанные с заданием и не предусмотренные методиками проведения </a:t>
            </a:r>
            <a:r>
              <a:rPr lang="ru-RU" sz="1100" dirty="0" smtClean="0"/>
              <a:t>исследований.</a:t>
            </a:r>
            <a:endParaRPr lang="ru-RU" sz="11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Воздух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в помещении лаборатории и боксов периодически должен подвергаться дезинфекции с помощью бактерицидных ламп, согласно установленному режиму.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 smtClean="0"/>
              <a:t>Места </a:t>
            </a:r>
            <a:r>
              <a:rPr lang="ru-RU" sz="1100" dirty="0"/>
              <a:t>хранения опасных жидкостей, в том числе кислот и щелочей, должны находиться ниже уровня глаз. Большие контейнеры следует хранить ближе к уровню пола, </a:t>
            </a:r>
            <a:r>
              <a:rPr lang="ru-RU" sz="1100" dirty="0" smtClean="0"/>
              <a:t>на </a:t>
            </a:r>
            <a:r>
              <a:rPr lang="ru-RU" sz="1100" dirty="0"/>
              <a:t>такой высоте, чтобы с ними было безопасно и эргономично обращаться.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00" dirty="0"/>
              <a:t>Для дезинфекции различных лабораторных объектов в работе пользоваться дезинфицирующими средствами, обеспечивающими гибель бактерий и вирусов, разрешенных к применению на территории Российской Федерации. Для дезинфекции лабораторной посуды, расходных материалов разрешается применение физических и химических методов дезинфекции. Текущую уборку помещений клинико-диагностической лаборатории необходимо проводить с применением дезинфицирующих </a:t>
            </a:r>
            <a:r>
              <a:rPr lang="ru-RU" sz="1100" dirty="0" smtClean="0"/>
              <a:t>растворов 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43" y="4495800"/>
            <a:ext cx="2814527" cy="19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76703"/>
            <a:ext cx="10101165" cy="96915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+mn-lt"/>
              </a:rPr>
              <a:t>Требования охраны труда при работе с кровью и другими биологическими жидкостями пациентов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5307" y="1940109"/>
            <a:ext cx="2023558" cy="1493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36" y="4933484"/>
            <a:ext cx="1970471" cy="1477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282" y="3469938"/>
            <a:ext cx="1951394" cy="14635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7759" y="1293052"/>
            <a:ext cx="81661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   </a:t>
            </a:r>
            <a:r>
              <a:rPr lang="ru-RU" sz="1100" dirty="0"/>
              <a:t>При выполнении работ с кровью и другими биологическими жидкостями пациентов </a:t>
            </a:r>
            <a:r>
              <a:rPr lang="ru-RU" sz="1100" dirty="0" smtClean="0"/>
              <a:t>персонал </a:t>
            </a:r>
            <a:r>
              <a:rPr lang="ru-RU" sz="1100" dirty="0"/>
              <a:t>должен выполнять работу в предусмотренной санитарной одежде (халат или костюм из смесовых тканей/нетканых материалов, одноразовая медицинская шапочка, одноразовые перчатки, надетые поверх рукавов санитарной одежды).</a:t>
            </a:r>
          </a:p>
          <a:p>
            <a:r>
              <a:rPr lang="ru-RU" sz="1100" dirty="0"/>
              <a:t> </a:t>
            </a:r>
            <a:r>
              <a:rPr lang="ru-RU" sz="1100" dirty="0" smtClean="0"/>
              <a:t>   </a:t>
            </a:r>
            <a:r>
              <a:rPr lang="ru-RU" sz="1100" dirty="0"/>
              <a:t>Для проведения инвазивных процедур рекомендуется надевать две пары перчаток, </a:t>
            </a:r>
            <a:r>
              <a:rPr lang="ru-RU" sz="1100" dirty="0" smtClean="0"/>
              <a:t>халат     </a:t>
            </a:r>
            <a:r>
              <a:rPr lang="ru-RU" sz="1100" dirty="0"/>
              <a:t>и водонепроницаемый фартук (кроме процедурных кабинетов).</a:t>
            </a:r>
          </a:p>
          <a:p>
            <a:r>
              <a:rPr lang="ru-RU" sz="1100" dirty="0" smtClean="0"/>
              <a:t>    При </a:t>
            </a:r>
            <a:r>
              <a:rPr lang="ru-RU" sz="1100" dirty="0"/>
              <a:t>угрозе разбрызгивания крови и других биологических жидкостей работы следует выполнять в масках, защитных очках, при необходимости, использовать защитные экраны, водонепроницаемые фартуки или дополнительный одноразовый халат.</a:t>
            </a:r>
          </a:p>
          <a:p>
            <a:r>
              <a:rPr lang="ru-RU" sz="1100" dirty="0" smtClean="0"/>
              <a:t> В </a:t>
            </a:r>
            <a:r>
              <a:rPr lang="ru-RU" sz="1100" dirty="0"/>
              <a:t>кабинете подразделения, где возможен контакт персонала с биологическими жидкостями и кровью пациентов, должна быть укладка экстренной профилактики парентеральных инфекций для оказания первичной медико-санитарной помощи, скорой медицинской помощи, специализированной медицинской помощи и паллиативной медицинской помощи.</a:t>
            </a:r>
          </a:p>
          <a:p>
            <a:r>
              <a:rPr lang="ru-RU" sz="1100" dirty="0" smtClean="0"/>
              <a:t>     При </a:t>
            </a:r>
            <a:r>
              <a:rPr lang="ru-RU" sz="1100" dirty="0"/>
              <a:t>выполнении работы необходимо проявлять повышенную внимательность, не отвлекаться на посторонние дела и разговоры, не отвлекать других от работы.</a:t>
            </a:r>
          </a:p>
          <a:p>
            <a:r>
              <a:rPr lang="ru-RU" sz="1100" dirty="0" smtClean="0"/>
              <a:t>     К </a:t>
            </a:r>
            <a:r>
              <a:rPr lang="ru-RU" sz="1100" dirty="0"/>
              <a:t>проведению инвазивных процедур не допускается персонал в случае:</a:t>
            </a:r>
          </a:p>
          <a:p>
            <a:r>
              <a:rPr lang="ru-RU" sz="1100" dirty="0" smtClean="0"/>
              <a:t>различных  экссудативных, мокнущих  и обширных повреждений </a:t>
            </a:r>
            <a:r>
              <a:rPr lang="ru-RU" sz="1100" dirty="0"/>
              <a:t>кожного </a:t>
            </a:r>
            <a:r>
              <a:rPr lang="ru-RU" sz="1100" dirty="0" smtClean="0"/>
              <a:t>покрова</a:t>
            </a:r>
            <a:endParaRPr lang="ru-RU" sz="1100" dirty="0"/>
          </a:p>
          <a:p>
            <a:r>
              <a:rPr lang="ru-RU" sz="1100" dirty="0"/>
              <a:t>Использовать средства защиты необходимо не только при работе с инфицированными пациентами, но и с потенциально опасными в отношении инфекционных заболеваний.</a:t>
            </a:r>
          </a:p>
          <a:p>
            <a:r>
              <a:rPr lang="ru-RU" sz="1100" dirty="0"/>
              <a:t> </a:t>
            </a:r>
            <a:r>
              <a:rPr lang="ru-RU" sz="1100" dirty="0" smtClean="0"/>
              <a:t>   Выполнять </a:t>
            </a:r>
            <a:r>
              <a:rPr lang="ru-RU" sz="1100" dirty="0"/>
              <a:t>манипуляции ВИЧ-позитивному пациенту следует в присутствии второго работника (специалиста) с проверкой целостности на рабочем месте аварийной аптечки. Второй работник (специалист) в случае разрыва перчаток, пореза, попадания крови или биологических жидкостей пациента на кожу и слизистые работника должен продолжить выполнение манипуляций</a:t>
            </a:r>
            <a:r>
              <a:rPr lang="ru-RU" sz="1100" dirty="0" smtClean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9857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256" y="3726795"/>
            <a:ext cx="2095746" cy="1194390"/>
          </a:xfrm>
          <a:prstGeom prst="rect">
            <a:avLst/>
          </a:prstGeom>
        </p:spPr>
      </p:pic>
      <p:pic>
        <p:nvPicPr>
          <p:cNvPr id="1026" name="Picture 2" descr="http://cf.ppt-online.org/files/slide/y/Yilp4naPh2Q7yXksFvmdfjEqR0M8w5JUOBDLc3/slide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9" y="3759200"/>
            <a:ext cx="2501030" cy="19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1800" y="133231"/>
            <a:ext cx="5317487" cy="619136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        Система </a:t>
            </a:r>
            <a:r>
              <a:rPr lang="ru-RU" sz="1800" b="1" dirty="0">
                <a:solidFill>
                  <a:srgbClr val="FF0000"/>
                </a:solidFill>
              </a:rPr>
              <a:t>управления профессиональными </a:t>
            </a:r>
            <a:r>
              <a:rPr lang="ru-RU" sz="1800" b="1" dirty="0" smtClean="0">
                <a:solidFill>
                  <a:srgbClr val="FF0000"/>
                </a:solidFill>
              </a:rPr>
              <a:t>рисками -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00"/>
                </a:solidFill>
              </a:rPr>
              <a:t>является </a:t>
            </a:r>
            <a:r>
              <a:rPr lang="ru-RU" sz="1400" b="1" dirty="0">
                <a:solidFill>
                  <a:srgbClr val="000000"/>
                </a:solidFill>
              </a:rPr>
              <a:t>частью </a:t>
            </a:r>
            <a:r>
              <a:rPr lang="ru-RU" sz="1600" b="1" cap="all" dirty="0">
                <a:solidFill>
                  <a:schemeClr val="accent1">
                    <a:lumMod val="75000"/>
                  </a:schemeClr>
                </a:solidFill>
              </a:rPr>
              <a:t>системы управления охраной труда</a:t>
            </a:r>
            <a:r>
              <a:rPr lang="ru-RU" sz="1400" b="1" dirty="0">
                <a:solidFill>
                  <a:srgbClr val="000000"/>
                </a:solidFill>
              </a:rPr>
              <a:t>. </a:t>
            </a:r>
            <a:endParaRPr lang="ru-RU" sz="1400" b="1" dirty="0" smtClean="0">
              <a:solidFill>
                <a:srgbClr val="00000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00"/>
                </a:solidFill>
              </a:rPr>
              <a:t>       С </a:t>
            </a:r>
            <a:r>
              <a:rPr lang="ru-RU" sz="1400" b="1" dirty="0">
                <a:solidFill>
                  <a:srgbClr val="000000"/>
                </a:solidFill>
              </a:rPr>
              <a:t>целью определения способов для выявления, оценки и управления профессиональными </a:t>
            </a:r>
            <a:r>
              <a:rPr lang="ru-RU" sz="1400" b="1" dirty="0" smtClean="0">
                <a:solidFill>
                  <a:srgbClr val="000000"/>
                </a:solidFill>
              </a:rPr>
              <a:t>рисками </a:t>
            </a:r>
            <a:r>
              <a:rPr lang="ru-RU" sz="1400" b="1" dirty="0">
                <a:solidFill>
                  <a:srgbClr val="000000"/>
                </a:solidFill>
              </a:rPr>
              <a:t>в организации </a:t>
            </a:r>
            <a:r>
              <a:rPr lang="ru-RU" sz="1400" b="1" dirty="0" smtClean="0">
                <a:solidFill>
                  <a:srgbClr val="000000"/>
                </a:solidFill>
              </a:rPr>
              <a:t>разрабатывается и утверждается работодателем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Положение о системе управления профессиональными рисками</a:t>
            </a:r>
            <a:r>
              <a:rPr lang="ru-RU" sz="1400" b="1" dirty="0" smtClean="0">
                <a:solidFill>
                  <a:srgbClr val="000000"/>
                </a:solidFill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cap="all" dirty="0" smtClean="0">
                <a:solidFill>
                  <a:schemeClr val="accent1">
                    <a:lumMod val="75000"/>
                  </a:schemeClr>
                </a:solidFill>
              </a:rPr>
              <a:t>       Цели </a:t>
            </a:r>
            <a:r>
              <a:rPr lang="ru-RU" sz="1400" b="1" dirty="0">
                <a:solidFill>
                  <a:srgbClr val="000000"/>
                </a:solidFill>
              </a:rPr>
              <a:t>идентификации опасностей, оценки профессиональных рисков на рабочих местах и разработки мероприятий, направленных на управление рисками в области охраны </a:t>
            </a:r>
            <a:r>
              <a:rPr lang="ru-RU" sz="1400" b="1" dirty="0" smtClean="0">
                <a:solidFill>
                  <a:srgbClr val="000000"/>
                </a:solidFill>
              </a:rPr>
              <a:t>труда:</a:t>
            </a:r>
            <a:endParaRPr lang="ru-RU" sz="1400" b="1" dirty="0">
              <a:solidFill>
                <a:srgbClr val="00000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00"/>
                </a:solidFill>
              </a:rPr>
              <a:t>· предотвращение </a:t>
            </a:r>
            <a:r>
              <a:rPr lang="ru-RU" sz="1400" b="1" dirty="0">
                <a:solidFill>
                  <a:srgbClr val="000000"/>
                </a:solidFill>
              </a:rPr>
              <a:t>производственного травматизма, аварий, инцидентов и профессиональных заболеваний;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</a:rPr>
              <a:t>·   </a:t>
            </a:r>
            <a:r>
              <a:rPr lang="ru-RU" sz="1400" b="1" dirty="0" smtClean="0">
                <a:solidFill>
                  <a:srgbClr val="000000"/>
                </a:solidFill>
              </a:rPr>
              <a:t> предоставление </a:t>
            </a:r>
            <a:r>
              <a:rPr lang="ru-RU" sz="1400" b="1" dirty="0">
                <a:solidFill>
                  <a:srgbClr val="000000"/>
                </a:solidFill>
              </a:rPr>
              <a:t>объективной информации о состоянии объектов и рабочих мест;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</a:rPr>
              <a:t>·  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выявление и контролирование опасностей на рабочих местах;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00"/>
                </a:solidFill>
              </a:rPr>
              <a:t>·  эффективное </a:t>
            </a:r>
            <a:r>
              <a:rPr lang="ru-RU" sz="1400" b="1" dirty="0">
                <a:solidFill>
                  <a:srgbClr val="000000"/>
                </a:solidFill>
              </a:rPr>
              <a:t>управление рисками направленное на снижение производственного травматизма, аварий, инцидентов и профессиональных заболеваний);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</a:rPr>
              <a:t>·   </a:t>
            </a:r>
            <a:r>
              <a:rPr lang="ru-RU" sz="1400" b="1" dirty="0" smtClean="0">
                <a:solidFill>
                  <a:srgbClr val="000000"/>
                </a:solidFill>
              </a:rPr>
              <a:t>формирование </a:t>
            </a:r>
            <a:r>
              <a:rPr lang="ru-RU" sz="1400" b="1" dirty="0">
                <a:solidFill>
                  <a:srgbClr val="000000"/>
                </a:solidFill>
              </a:rPr>
              <a:t>обоснованных рекомендаций по </a:t>
            </a:r>
            <a:r>
              <a:rPr lang="ru-RU" sz="1400" b="1" dirty="0" smtClean="0">
                <a:solidFill>
                  <a:srgbClr val="000000"/>
                </a:solidFill>
              </a:rPr>
              <a:t>уменьшению </a:t>
            </a:r>
            <a:r>
              <a:rPr lang="ru-RU" sz="1400" b="1" dirty="0">
                <a:solidFill>
                  <a:srgbClr val="000000"/>
                </a:solidFill>
              </a:rPr>
              <a:t>рисков;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</a:rPr>
              <a:t>·   </a:t>
            </a:r>
            <a:r>
              <a:rPr lang="ru-RU" sz="1400" b="1" dirty="0" smtClean="0">
                <a:solidFill>
                  <a:srgbClr val="000000"/>
                </a:solidFill>
              </a:rPr>
              <a:t>повышение </a:t>
            </a:r>
            <a:r>
              <a:rPr lang="ru-RU" sz="1400" b="1" dirty="0">
                <a:solidFill>
                  <a:srgbClr val="000000"/>
                </a:solidFill>
              </a:rPr>
              <a:t>мотивации у работников, соблюдающих требования охраны труда.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00000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endParaRPr lang="ru-RU" sz="1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0000"/>
                </a:solidFill>
              </a:rPr>
              <a:t>     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1046" y="133231"/>
            <a:ext cx="526075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ea typeface="+mj-ea"/>
                <a:cs typeface="+mj-cs"/>
              </a:rPr>
              <a:t>Приложением  к Правилам по охране труда в медицинских организациях, утвержденным приказом Министерства труда и социальной защиты Российской Федерации от 18 декабря 2020 г. N 928н определены </a:t>
            </a:r>
            <a:r>
              <a:rPr lang="ru-RU" b="1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b="1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  <a:t>ХАРАКТЕРНЫЕ ВРЕДНЫЕ И (ИЛИ) ОПАСНЫЕ ПРОИЗВОДСТВЕННЫЕ </a:t>
            </a:r>
            <a:br>
              <a:rPr lang="ru-RU" sz="1400" b="1" dirty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</a:b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  <a:t>ФАКТОРЫ (ОПАСНОСТИ), </a:t>
            </a:r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  <a:t>  ПРОФЕССИОНАЛЬНЫЕ   РИСКИ </a:t>
            </a:r>
          </a:p>
          <a:p>
            <a:r>
              <a:rPr lang="ru-RU" sz="1400" b="1" dirty="0" smtClean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  <a:t>ПРИ ВЫПОЛНЕНИИ  ОТДЕЛЬНЫХ    </a:t>
            </a:r>
            <a:r>
              <a:rPr lang="ru-RU" sz="1400" b="1" dirty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  <a:t>РАБОТ </a:t>
            </a:r>
            <a:br>
              <a:rPr lang="ru-RU" sz="1400" b="1" dirty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</a:br>
            <a:r>
              <a:rPr lang="ru-RU" sz="1400" b="1" cap="all" dirty="0" smtClean="0">
                <a:solidFill>
                  <a:srgbClr val="5B9BD5">
                    <a:lumMod val="75000"/>
                  </a:srgbClr>
                </a:solidFill>
                <a:latin typeface="Calibri Light"/>
                <a:ea typeface="+mj-ea"/>
                <a:cs typeface="+mj-cs"/>
              </a:rPr>
              <a:t>для   персонала   медицинских    организаций</a:t>
            </a:r>
            <a:endParaRPr lang="ru-RU" dirty="0"/>
          </a:p>
        </p:txBody>
      </p:sp>
      <p:pic>
        <p:nvPicPr>
          <p:cNvPr id="1028" name="Picture 4" descr="https://cf.ppt-online.org/files/slide/y/Yilp4naPh2Q7yXksFvmdfjEqR0M8w5JUOBDLc3/slide-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99" y="4921185"/>
            <a:ext cx="2491433" cy="17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9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5749" y="1770017"/>
            <a:ext cx="521182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ПРОФКОМА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3819026"/>
            <a:ext cx="11009921" cy="170792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На основе Правил и требований технической документации организации-изготовителя медицинского оборудования, используемого в медицинских организациях (далее - организация-изготовитель), работодателем разрабатываются инструкции по охране труда для профессий и (или) видов выполняемых работ, которые утверждаются локальным нормативным актом работодателя с учетом мнения соответствующего профсоюзного органа либо иного уполномоченного работниками представительного органа </a:t>
            </a:r>
            <a:endParaRPr lang="ru-RU" dirty="0"/>
          </a:p>
        </p:txBody>
      </p:sp>
      <p:pic>
        <p:nvPicPr>
          <p:cNvPr id="3074" name="Picture 2" descr="https://ivokb.ru/upload/iblock/598/59858cad62b159631b7651dcb03604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9171"/>
            <a:ext cx="6768631" cy="21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0" y="1275984"/>
            <a:ext cx="2637820" cy="3498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470" y="250031"/>
            <a:ext cx="9000897" cy="1325563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ДЕЛАТЬ ЕСЛИ ЭТИ ПРАВИЛА НЕ ЗАТРАГИВАЮТ методы вашей работы?</a:t>
            </a:r>
            <a:endParaRPr lang="ru-RU" sz="32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7608" y="1825625"/>
            <a:ext cx="6295292" cy="2949086"/>
          </a:xfrm>
        </p:spPr>
        <p:txBody>
          <a:bodyPr>
            <a:normAutofit/>
          </a:bodyPr>
          <a:lstStyle/>
          <a:p>
            <a:r>
              <a:rPr lang="ru-RU" dirty="0" smtClean="0"/>
              <a:t>В случае применения методов работ, материалов, оборудования, требования к безопасному применению и выполнению которых не предусмотрены Правилами, следует руководствоваться требованиями соответствующих нормативных правовых актов, содержащих государственные нормативные требования охраны труда и требованиями технической документации организации-изготовителя.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38" y="2539999"/>
            <a:ext cx="2616781" cy="3799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17" y="3412835"/>
            <a:ext cx="2347294" cy="32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521" y="365125"/>
            <a:ext cx="5767755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Насколько широки права работодателя?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1521" y="2282825"/>
            <a:ext cx="5697416" cy="2797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Работодатель вправе устанавливать дополнительные требования безопасности при выполнении работ, связанных с осуществлением медицинской деятельности, улучшающие условия труда работников.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9354"/>
          <a:stretch/>
        </p:blipFill>
        <p:spPr>
          <a:xfrm flipH="1">
            <a:off x="1587499" y="1655675"/>
            <a:ext cx="4206631" cy="44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0" y="158261"/>
            <a:ext cx="4960334" cy="128953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ОТКУДА БЕРЁТСЯ </a:t>
            </a:r>
            <a:b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ВРЕДНОСТЬ УСЛОВИЙ РАБОТЫ?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113" y="158261"/>
            <a:ext cx="5638313" cy="443330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осуществлении медицинской деятельности в медицинских организациях на работников возможно воздействие вредных и (или) опасных факторов производственной среды и трудового процесса. К вредным и (или) опасным факторам производственной среды и трудового процесса относятся: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AutoNum type="arabicParenR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биологические факторы, в том числе микроорганизмы-продуценты, живые клетки и споры, содержащиеся в бактериальных препаратах, патогенные микроорганизмы - возбудители инфекционных заболеваний;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химические факторы, в том числе химические вещества и смеси, измеряемые в воздухе рабочей зоны и на кожных покровах работников, в том числе некоторые вещества биологической природы (антибиотики, витамины, гормоны, ферменты, белковые препараты), которые получают химическим синтезом и (или) для контроля содержания которых используют методы химического анализа;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физические факторы - аэрозоли преимущественно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фиброгенного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действия, шум, инфразвук, ультразвук воздушный, вибрация общая и локальная, неионизирующие излучения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(электростатическое поле, постоянное магнитное поле, 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4700" y="4591568"/>
            <a:ext cx="110817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том числе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гипогеомагнитное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электрические и магнитные поля промышленной частоты (50 Герц), переменные электромагнитные поля, в том числе радиочастотного диапазона и оптического диапазона (лазерное и ультрафиолетовое), ионизирующие излучения, параметры микроклимата (температура воздуха, относительная влажность воздуха, скорость движения воздуха, тепловое облучение), параметры световой среды (искусственное освещение (освещенность) рабочей поверхности); 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4) тяжесть трудового процесса - показатели физической нагрузки на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опорнодвигательный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аппарат и на функциональные системы организма работника; 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5) напряженность трудового процесса - показатели сенсорной нагрузки на центральную нервную систему и органы чувств работника;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6) угроза жизни и здоровью работников, связанная с возможным совершением в отношении них противоправных действий со стороны пациентов, их родственников и третьих лиц, или животных.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2057399"/>
            <a:ext cx="2297793" cy="2128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9136" y="2356011"/>
            <a:ext cx="2471134" cy="2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5551" y="365125"/>
            <a:ext cx="813644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ОБЯЗАННОСТИ РАБОТОДАТЕЛЯ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8699" y="1403931"/>
            <a:ext cx="6626469" cy="22536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При организации медицинской деятельности работодатель обязан оценивать профессиональные риски, связанные с возможным причинением вреда здоровью работника в процессе его трудовой деятельности.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328" r="28780"/>
          <a:stretch/>
        </p:blipFill>
        <p:spPr>
          <a:xfrm>
            <a:off x="1133890" y="1339316"/>
            <a:ext cx="1574800" cy="2822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171" t="2982" r="25183"/>
          <a:stretch/>
        </p:blipFill>
        <p:spPr>
          <a:xfrm>
            <a:off x="2708690" y="905071"/>
            <a:ext cx="1709252" cy="2650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02500" y="3787054"/>
            <a:ext cx="4699000" cy="2867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765" t="5325" r="9026" b="4155"/>
          <a:stretch/>
        </p:blipFill>
        <p:spPr>
          <a:xfrm>
            <a:off x="620280" y="4186816"/>
            <a:ext cx="1872682" cy="25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0209" r="27385"/>
          <a:stretch/>
        </p:blipFill>
        <p:spPr>
          <a:xfrm>
            <a:off x="2708690" y="3990245"/>
            <a:ext cx="1865119" cy="2762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8040" r="7586" b="5308"/>
          <a:stretch/>
        </p:blipFill>
        <p:spPr>
          <a:xfrm>
            <a:off x="4789537" y="4299136"/>
            <a:ext cx="1674763" cy="23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1081</TotalTime>
  <Words>5381</Words>
  <Application>Microsoft Office PowerPoint</Application>
  <PresentationFormat>Широкоэкранный</PresentationFormat>
  <Paragraphs>299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Times New Roman</vt:lpstr>
      <vt:lpstr>Wingdings 3</vt:lpstr>
      <vt:lpstr>Легкий дым</vt:lpstr>
      <vt:lpstr>ОХРАНА ТРУДА  В УЧРЕЖДЕНИИ ЗДРАВООХРАНЕНИЯ основные  требования Правил по охране труда в медицинских организациях, утвержденных приказом Министерства труда и социальной защиты Российской Федерации от 18 декабря 2020 г. N 928н</vt:lpstr>
      <vt:lpstr>НОРМАТИВНО-ПРАВОВАЯ БАЗА</vt:lpstr>
      <vt:lpstr>Приказ Министерства труда и социальной защиты Российской Федерации  от 18 декабря 2020 г. N 928н «Об утверждении правил по охране труда в медицинских организациях». </vt:lpstr>
      <vt:lpstr>Презентация PowerPoint</vt:lpstr>
      <vt:lpstr>РОЛЬ ПРОФКОМА</vt:lpstr>
      <vt:lpstr>ЧТО ДЕЛАТЬ ЕСЛИ ЭТИ ПРАВИЛА НЕ ЗАТРАГИВАЮТ методы вашей работы?</vt:lpstr>
      <vt:lpstr>Насколько широки права работодателя?</vt:lpstr>
      <vt:lpstr>ОТКУДА БЕРЁТСЯ  ВРЕДНОСТЬ УСЛОВИЙ РАБОТЫ?</vt:lpstr>
      <vt:lpstr>ОБЯЗАННОСТИ РАБОТОДАТЕЛЯ</vt:lpstr>
      <vt:lpstr>ВЕдение ДОКУМЕНТООБОРОа ПО ОХРАНЕ ТРУДА</vt:lpstr>
      <vt:lpstr>Обязанности работодателя при ПРИёме РАБОТНИКА на работу</vt:lpstr>
      <vt:lpstr>ЧТО НЕЛЬЗЯ ДЕЛАТЬ НА РАБОЧЕМ МЕСТЕ?</vt:lpstr>
      <vt:lpstr>ЧТО КАТЕГОРИЧЕСКИ ЗАПРЕЩАЕТСЯ?</vt:lpstr>
      <vt:lpstr>КАК ДЕЙСТВОВАТЬ ВО ВРЕМЯ МАНИПУЛЯЦИЙ?</vt:lpstr>
      <vt:lpstr>ТРЕБОВАНИЯ К МЫТЬЮ ПОЛОВ</vt:lpstr>
      <vt:lpstr>ПОГРУЗКА И РАЗГРУЗКА</vt:lpstr>
      <vt:lpstr>РАЗЪЯСНЕНИЯ ПО ПОГРУЗОЧНЫМ РАБОТАМ</vt:lpstr>
      <vt:lpstr>КАК ОРГАНИЗОВАТЬ ДВИЖЕНИЕ НА ВНЕШНЕЙ ТЕРРИТОРИИ медучреждения</vt:lpstr>
      <vt:lpstr>КАКИЕ ЗНАКИ ДОЛЖНЫ БЫТЬ НА ТЕРРИТОРИИ И НА ПОДЪЕЗДЕ К медучреждению</vt:lpstr>
      <vt:lpstr>ОБОЗНАЧЕНИЕ ЛЮКОВ РАЗНЫХ СЛУЖБ</vt:lpstr>
      <vt:lpstr>СКОЛЬЗСКИЕ И ТРАВМООПАСНЫЕ УЧАСТКИ</vt:lpstr>
      <vt:lpstr>ОБОЗНАЧЕНИЕ ПОЖАРООПАСНЫХ ПОМЕЩЕНИЙ</vt:lpstr>
      <vt:lpstr>КАК ПЕРСОНАЛ должен перемещаться по территории медицинской организации и в помещении</vt:lpstr>
      <vt:lpstr>ОСВЕЩЕНИЕ ТЕРРИТОРИИ</vt:lpstr>
      <vt:lpstr>ЧТО ДЕЛАТЬ С ВИРУСАМИ?</vt:lpstr>
      <vt:lpstr>ПЕРСОНАЛУ, ОБСЛУЖИВАЮЩЕМУ ПАЦИЕНТОВ, ЗАПРЕЩАЕТСЯ: </vt:lpstr>
      <vt:lpstr>Действия медицинских работников при выявлении пациента с заболеванием или с подозрением на заболевание, вызванное микроорганизмами I-II группы патогенности  (далее - инфицированный пациент): </vt:lpstr>
      <vt:lpstr>РАБОТНИКИ, ОКАЗЫВАЮЩИЕ МЕДИЦИНСКУЮ ПОМОЩЬ НА ДОМУ ИНФИЦИРОВАННЫМ ПАЦИЕНТАМ, ОБЯЗАНЫ: </vt:lpstr>
      <vt:lpstr>ТРЕБОВАНИЯ ОХРАНЫ ТРУДА ПРИ РАБОТЕ В ОПЕРАЦИОННЫХ БЛОКАХ</vt:lpstr>
      <vt:lpstr>ПЕРЕД НАЧАЛОМ НАРКОЗА</vt:lpstr>
      <vt:lpstr>В СЛУЧАЕ ВОЗНИКНОВЕНИЯ ЭЛЕКТРОСТАТИЧЕСКОГО РАЗРЯДА </vt:lpstr>
      <vt:lpstr>В СЛУЧАЕ ИСПОЛЬЗОВАНИЯ ВЗРЫВООПАСНЫХ ИНГАЛЯЦИОННЫХ ВЕЩЕСТВ </vt:lpstr>
      <vt:lpstr>ПЕРСОНАЛ ОПЕРАЦИОННОГО БЛОКА ОБЯЗАН:</vt:lpstr>
      <vt:lpstr>ТРЕБОВАНИЯ ОХРАНЫ ТРУДА ДЛЯ ВЫЕЗДНОЙ БРИГАДЫ неотложной ПОМОЩИ на дому</vt:lpstr>
      <vt:lpstr>ВО ВРЕМЯ ДВИЖЕНИЯ МЕДИЦИНСКИЕ РАБОТНИКИ, НАХОДЯЩИЕСЯ В АВТОМОБИЛЕ, ДОЛЖНЫ СОБЛЮДАТЬ МЕРЫ ПРЕДОСТОРОЖНОСТИ:</vt:lpstr>
      <vt:lpstr>ПРИ ПРОЯВЛЕНИИ АГРЕССИИ СО СТОРОНЫ ПАЦИЕНТА ИЛИ ЕГО ОКРУЖЕНИЯ,</vt:lpstr>
      <vt:lpstr>В СЛУЧАЕ аварийной ситуации в автомобиле</vt:lpstr>
      <vt:lpstr>ТРЕБОВАНИЯ ОХРАНЫ ТРУДА ПРИ РАБОТЕ  В РЕНТГЕНОВСКИХ КАБИНЕТАХ</vt:lpstr>
      <vt:lpstr>ТРЕБОВАНИЯ ОХРАНЫ ТРУДА ПРИ РАБОТЕ С МАГНИТНЫМИ РЕЗОНАНСНЫМИ ТОМОГРАФАМИ </vt:lpstr>
      <vt:lpstr>ТРЕБОВАНИЯ ОХРАНЫ ТРУДА ПРИ РАБОТЕ С АППАРАТАМИ СВЕРХВЫСОКОЙ И УЛЬТРАВЫСОКОЙ ЧАСТОТ </vt:lpstr>
      <vt:lpstr>Требования охраны труда при работе с аппаратами инфракрасного и ультрафиолетового излучений</vt:lpstr>
      <vt:lpstr>Требования охраны труда при работе  с ультразвуковыми аппаратами </vt:lpstr>
      <vt:lpstr>Требования охраны труда для работников  стоматологических кабинетов </vt:lpstr>
      <vt:lpstr>Требования охраны труда в клинико-диагностических лабораториях медицинских организаций</vt:lpstr>
      <vt:lpstr>Требования охраны труда в клинико-диагностических лабораториях</vt:lpstr>
      <vt:lpstr>Требования охраны труда в клинико-диагностических лабораториях</vt:lpstr>
      <vt:lpstr>Требования охраны труда при работе с кровью и другими биологическими жидкостями пациентов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star</dc:creator>
  <cp:lastModifiedBy>User</cp:lastModifiedBy>
  <cp:revision>118</cp:revision>
  <dcterms:created xsi:type="dcterms:W3CDTF">2021-02-15T15:22:03Z</dcterms:created>
  <dcterms:modified xsi:type="dcterms:W3CDTF">2023-06-22T07:44:18Z</dcterms:modified>
</cp:coreProperties>
</file>